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7" r:id="rId6"/>
    <p:sldId id="259" r:id="rId7"/>
    <p:sldId id="260" r:id="rId8"/>
    <p:sldId id="283" r:id="rId9"/>
    <p:sldId id="261" r:id="rId10"/>
    <p:sldId id="262" r:id="rId11"/>
    <p:sldId id="263" r:id="rId12"/>
    <p:sldId id="264" r:id="rId13"/>
    <p:sldId id="265" r:id="rId14"/>
    <p:sldId id="284" r:id="rId15"/>
    <p:sldId id="285" r:id="rId16"/>
    <p:sldId id="286" r:id="rId17"/>
    <p:sldId id="267" r:id="rId18"/>
    <p:sldId id="269" r:id="rId19"/>
    <p:sldId id="268" r:id="rId20"/>
    <p:sldId id="270" r:id="rId21"/>
    <p:sldId id="271" r:id="rId22"/>
    <p:sldId id="272" r:id="rId23"/>
    <p:sldId id="273" r:id="rId24"/>
    <p:sldId id="274" r:id="rId25"/>
    <p:sldId id="266" r:id="rId26"/>
    <p:sldId id="287" r:id="rId27"/>
    <p:sldId id="288" r:id="rId28"/>
    <p:sldId id="275" r:id="rId29"/>
    <p:sldId id="289" r:id="rId30"/>
    <p:sldId id="276" r:id="rId31"/>
    <p:sldId id="291" r:id="rId32"/>
    <p:sldId id="292" r:id="rId33"/>
    <p:sldId id="277" r:id="rId34"/>
    <p:sldId id="278" r:id="rId35"/>
    <p:sldId id="27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02"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8186D-5FBA-42DC-9FCA-19CEBBCC03B6}"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B375E-B9D1-4649-8783-0AC9E8353F48}"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AB375E-B9D1-4649-8783-0AC9E8353F48}"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E14298C-BAF4-47F3-9484-BE099445479B}" type="datetimeFigureOut">
              <a:rPr lang="en-IN" smtClean="0"/>
            </a:fld>
            <a:endParaRPr lang="en-IN"/>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703AF7D-694A-4261-B646-4C5ED146B1D3}" type="slidenum">
              <a:rPr lang="en-IN" smtClean="0"/>
            </a:fld>
            <a:endParaRPr lang="en-IN"/>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9E14298C-BAF4-47F3-9484-BE099445479B}"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1703AF7D-694A-4261-B646-4C5ED146B1D3}" type="slidenum">
              <a:rPr lang="en-IN" smtClean="0"/>
            </a:fld>
            <a:endParaRPr lang="en-I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9E14298C-BAF4-47F3-9484-BE099445479B}"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1703AF7D-694A-4261-B646-4C5ED146B1D3}" type="slidenum">
              <a:rPr lang="en-IN" smtClean="0"/>
            </a:fld>
            <a:endParaRPr lang="en-IN"/>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9E14298C-BAF4-47F3-9484-BE099445479B}"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1703AF7D-694A-4261-B646-4C5ED146B1D3}" type="slidenum">
              <a:rPr lang="en-IN" smtClean="0"/>
            </a:fld>
            <a:endParaRPr lang="en-I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9E14298C-BAF4-47F3-9484-BE099445479B}"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1703AF7D-694A-4261-B646-4C5ED146B1D3}" type="slidenum">
              <a:rPr lang="en-IN" smtClean="0"/>
            </a:fld>
            <a:endParaRPr lang="en-I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9E14298C-BAF4-47F3-9484-BE099445479B}"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1703AF7D-694A-4261-B646-4C5ED146B1D3}" type="slidenum">
              <a:rPr lang="en-IN" smtClean="0"/>
            </a:fld>
            <a:endParaRPr lang="en-I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9E14298C-BAF4-47F3-9484-BE099445479B}" type="datetimeFigureOut">
              <a:rPr lang="en-IN" smtClean="0"/>
            </a:fld>
            <a:endParaRPr lang="en-IN"/>
          </a:p>
        </p:txBody>
      </p:sp>
      <p:sp>
        <p:nvSpPr>
          <p:cNvPr id="8" name="Footer Placeholder 7"/>
          <p:cNvSpPr>
            <a:spLocks noGrp="1"/>
          </p:cNvSpPr>
          <p:nvPr>
            <p:ph type="ftr" sz="quarter" idx="11"/>
          </p:nvPr>
        </p:nvSpPr>
        <p:spPr/>
        <p:txBody>
          <a:bodyPr/>
          <a:p>
            <a:endParaRPr lang="en-IN"/>
          </a:p>
        </p:txBody>
      </p:sp>
      <p:sp>
        <p:nvSpPr>
          <p:cNvPr id="9" name="Slide Number Placeholder 8"/>
          <p:cNvSpPr>
            <a:spLocks noGrp="1"/>
          </p:cNvSpPr>
          <p:nvPr>
            <p:ph type="sldNum" sz="quarter" idx="12"/>
          </p:nvPr>
        </p:nvSpPr>
        <p:spPr/>
        <p:txBody>
          <a:bodyPr/>
          <a:p>
            <a:fld id="{1703AF7D-694A-4261-B646-4C5ED146B1D3}" type="slidenum">
              <a:rPr lang="en-IN" smtClean="0"/>
            </a:fld>
            <a:endParaRPr lang="en-I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9E14298C-BAF4-47F3-9484-BE099445479B}" type="datetimeFigureOut">
              <a:rPr lang="en-IN" smtClean="0"/>
            </a:fld>
            <a:endParaRPr lang="en-IN"/>
          </a:p>
        </p:txBody>
      </p:sp>
      <p:sp>
        <p:nvSpPr>
          <p:cNvPr id="4" name="Footer Placeholder 3"/>
          <p:cNvSpPr>
            <a:spLocks noGrp="1"/>
          </p:cNvSpPr>
          <p:nvPr>
            <p:ph type="ftr" sz="quarter" idx="11"/>
          </p:nvPr>
        </p:nvSpPr>
        <p:spPr/>
        <p:txBody>
          <a:bodyPr/>
          <a:p>
            <a:endParaRPr lang="en-IN"/>
          </a:p>
        </p:txBody>
      </p:sp>
      <p:sp>
        <p:nvSpPr>
          <p:cNvPr id="5" name="Slide Number Placeholder 4"/>
          <p:cNvSpPr>
            <a:spLocks noGrp="1"/>
          </p:cNvSpPr>
          <p:nvPr>
            <p:ph type="sldNum" sz="quarter" idx="12"/>
          </p:nvPr>
        </p:nvSpPr>
        <p:spPr/>
        <p:txBody>
          <a:bodyPr/>
          <a:p>
            <a:fld id="{1703AF7D-694A-4261-B646-4C5ED146B1D3}" type="slidenum">
              <a:rPr lang="en-IN" smtClean="0"/>
            </a:fld>
            <a:endParaRPr lang="en-I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9E14298C-BAF4-47F3-9484-BE099445479B}" type="datetimeFigureOut">
              <a:rPr lang="en-IN" smtClean="0"/>
            </a:fld>
            <a:endParaRPr lang="en-IN"/>
          </a:p>
        </p:txBody>
      </p:sp>
      <p:sp>
        <p:nvSpPr>
          <p:cNvPr id="3" name="Footer Placeholder 2"/>
          <p:cNvSpPr>
            <a:spLocks noGrp="1"/>
          </p:cNvSpPr>
          <p:nvPr>
            <p:ph type="ftr" sz="quarter" idx="11"/>
          </p:nvPr>
        </p:nvSpPr>
        <p:spPr/>
        <p:txBody>
          <a:bodyPr/>
          <a:p>
            <a:endParaRPr lang="en-IN"/>
          </a:p>
        </p:txBody>
      </p:sp>
      <p:sp>
        <p:nvSpPr>
          <p:cNvPr id="4" name="Slide Number Placeholder 3"/>
          <p:cNvSpPr>
            <a:spLocks noGrp="1"/>
          </p:cNvSpPr>
          <p:nvPr>
            <p:ph type="sldNum" sz="quarter" idx="12"/>
          </p:nvPr>
        </p:nvSpPr>
        <p:spPr/>
        <p:txBody>
          <a:bodyPr/>
          <a:p>
            <a:fld id="{1703AF7D-694A-4261-B646-4C5ED146B1D3}" type="slidenum">
              <a:rPr lang="en-IN" smtClean="0"/>
            </a:fld>
            <a:endParaRPr lang="en-I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9E14298C-BAF4-47F3-9484-BE099445479B}"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1703AF7D-694A-4261-B646-4C5ED146B1D3}" type="slidenum">
              <a:rPr lang="en-IN" smtClean="0"/>
            </a:fld>
            <a:endParaRPr lang="en-I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9E14298C-BAF4-47F3-9484-BE099445479B}"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1703AF7D-694A-4261-B646-4C5ED146B1D3}" type="slidenum">
              <a:rPr lang="en-IN" smtClean="0"/>
            </a:fld>
            <a:endParaRPr lang="en-I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9E14298C-BAF4-47F3-9484-BE099445479B}" type="datetimeFigureOut">
              <a:rPr lang="en-IN" smtClean="0"/>
            </a:fld>
            <a:endParaRPr lang="en-IN"/>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1703AF7D-694A-4261-B646-4C5ED146B1D3}"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0940" y="4679674"/>
            <a:ext cx="7580670" cy="570117"/>
          </a:xfrm>
        </p:spPr>
        <p:txBody>
          <a:bodyPr>
            <a:normAutofit fontScale="90000"/>
          </a:bodyPr>
          <a:lstStyle/>
          <a:p>
            <a:r>
              <a:rPr lang="en-IN" b="1" i="1" dirty="0" err="1">
                <a:solidFill>
                  <a:schemeClr val="tx1"/>
                </a:solidFill>
                <a:latin typeface="Algerian" panose="04020705040A02060702" charset="0"/>
                <a:cs typeface="Algerian" panose="04020705040A02060702" charset="0"/>
              </a:rPr>
              <a:t>Name:</a:t>
            </a:r>
            <a:r>
              <a:rPr lang="en-US" altLang="en-IN" b="1" i="1" dirty="0" err="1">
                <a:solidFill>
                  <a:schemeClr val="tx1"/>
                </a:solidFill>
                <a:latin typeface="Algerian" panose="04020705040A02060702" charset="0"/>
                <a:cs typeface="Algerian" panose="04020705040A02060702" charset="0"/>
              </a:rPr>
              <a:t>ANIKET SENAPATI</a:t>
            </a:r>
            <a:endParaRPr lang="en-US" altLang="en-IN" b="1" i="1" dirty="0" err="1">
              <a:solidFill>
                <a:schemeClr val="tx1"/>
              </a:solidFill>
              <a:latin typeface="Algerian" panose="04020705040A02060702" charset="0"/>
              <a:cs typeface="Algerian" panose="04020705040A02060702" charset="0"/>
            </a:endParaRPr>
          </a:p>
        </p:txBody>
      </p:sp>
      <p:sp>
        <p:nvSpPr>
          <p:cNvPr id="3" name="Subtitle 2"/>
          <p:cNvSpPr>
            <a:spLocks noGrp="1"/>
          </p:cNvSpPr>
          <p:nvPr>
            <p:ph type="subTitle" idx="1"/>
          </p:nvPr>
        </p:nvSpPr>
        <p:spPr>
          <a:xfrm>
            <a:off x="5999726" y="5249463"/>
            <a:ext cx="4198374" cy="1140542"/>
          </a:xfrm>
        </p:spPr>
        <p:txBody>
          <a:bodyPr/>
          <a:lstStyle/>
          <a:p>
            <a:r>
              <a:rPr lang="en-IN" i="1" dirty="0">
                <a:solidFill>
                  <a:schemeClr val="tx1"/>
                </a:solidFill>
                <a:latin typeface="Algerian" panose="04020705040A02060702" charset="0"/>
                <a:cs typeface="Algerian" panose="04020705040A02060702" charset="0"/>
              </a:rPr>
              <a:t>REGISTRATION NO.23052600</a:t>
            </a:r>
            <a:r>
              <a:rPr lang="en-US" altLang="en-IN" i="1" dirty="0">
                <a:solidFill>
                  <a:schemeClr val="tx1"/>
                </a:solidFill>
                <a:latin typeface="Algerian" panose="04020705040A02060702" charset="0"/>
                <a:cs typeface="Algerian" panose="04020705040A02060702" charset="0"/>
              </a:rPr>
              <a:t>03</a:t>
            </a:r>
            <a:endParaRPr lang="en-IN" i="1" dirty="0">
              <a:solidFill>
                <a:schemeClr val="tx1"/>
              </a:solidFill>
              <a:latin typeface="Algerian" panose="04020705040A02060702" charset="0"/>
              <a:cs typeface="Algerian" panose="04020705040A02060702" charset="0"/>
            </a:endParaRPr>
          </a:p>
          <a:p>
            <a:r>
              <a:rPr lang="en-IN" i="1" dirty="0">
                <a:solidFill>
                  <a:schemeClr val="tx1"/>
                </a:solidFill>
                <a:latin typeface="Algerian" panose="04020705040A02060702" charset="0"/>
                <a:cs typeface="Algerian" panose="04020705040A02060702" charset="0"/>
              </a:rPr>
              <a:t>4</a:t>
            </a:r>
            <a:r>
              <a:rPr lang="en-IN" i="1" baseline="30000" dirty="0">
                <a:solidFill>
                  <a:schemeClr val="tx1"/>
                </a:solidFill>
                <a:latin typeface="Algerian" panose="04020705040A02060702" charset="0"/>
                <a:cs typeface="Algerian" panose="04020705040A02060702" charset="0"/>
              </a:rPr>
              <a:t>TH</a:t>
            </a:r>
            <a:r>
              <a:rPr lang="en-IN" i="1" dirty="0">
                <a:solidFill>
                  <a:schemeClr val="tx1"/>
                </a:solidFill>
                <a:latin typeface="Algerian" panose="04020705040A02060702" charset="0"/>
                <a:cs typeface="Algerian" panose="04020705040A02060702" charset="0"/>
              </a:rPr>
              <a:t> SEMISTER</a:t>
            </a:r>
            <a:endParaRPr lang="en-IN" i="1" dirty="0">
              <a:solidFill>
                <a:schemeClr val="tx1"/>
              </a:solidFill>
              <a:latin typeface="Algerian" panose="04020705040A02060702" charset="0"/>
              <a:cs typeface="Algerian" panose="04020705040A02060702"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12192000" cy="4444181"/>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58929"/>
            <a:ext cx="5574889" cy="23990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2281" y="190360"/>
            <a:ext cx="7445829" cy="231671"/>
          </a:xfrm>
        </p:spPr>
        <p:txBody>
          <a:bodyPr>
            <a:normAutofit fontScale="90000"/>
          </a:bodyPr>
          <a:lstStyle/>
          <a:p>
            <a:r>
              <a:rPr lang="en-IN" dirty="0"/>
              <a:t>.</a:t>
            </a:r>
            <a:endParaRPr lang="en-IN" dirty="0"/>
          </a:p>
        </p:txBody>
      </p:sp>
      <p:sp>
        <p:nvSpPr>
          <p:cNvPr id="3" name="Content Placeholder 2"/>
          <p:cNvSpPr>
            <a:spLocks noGrp="1"/>
          </p:cNvSpPr>
          <p:nvPr>
            <p:ph idx="1"/>
          </p:nvPr>
        </p:nvSpPr>
        <p:spPr/>
        <p:txBody>
          <a:bodyPr>
            <a:normAutofit fontScale="90000" lnSpcReduction="10000"/>
          </a:bodyPr>
          <a:lstStyle/>
          <a:p>
            <a:pPr marL="0" indent="0">
              <a:buNone/>
            </a:pPr>
            <a:r>
              <a:rPr lang="en-IN" sz="2665" b="1" i="1" u="sng" dirty="0">
                <a:solidFill>
                  <a:srgbClr val="FF0000"/>
                </a:solidFill>
                <a:latin typeface="Arial" panose="020B0604020202020204" pitchFamily="34" charset="0"/>
                <a:cs typeface="Arial" panose="020B0604020202020204" pitchFamily="34" charset="0"/>
              </a:rPr>
              <a:t>JAVA</a:t>
            </a:r>
            <a:endParaRPr lang="en-IN" sz="2665" b="1" i="1" u="sng" dirty="0">
              <a:solidFill>
                <a:srgbClr val="FF0000"/>
              </a:solidFill>
              <a:latin typeface="Arial" panose="020B0604020202020204" pitchFamily="34" charset="0"/>
              <a:cs typeface="Arial" panose="020B0604020202020204" pitchFamily="34" charset="0"/>
            </a:endParaRPr>
          </a:p>
          <a:p>
            <a:pPr marL="0" indent="0">
              <a:buNone/>
            </a:pPr>
            <a:r>
              <a:rPr lang="en-IN" sz="2665" dirty="0">
                <a:solidFill>
                  <a:srgbClr val="FF0000"/>
                </a:solidFill>
                <a:latin typeface="Aptos" panose="020B0004020202020204" pitchFamily="34" charset="0"/>
                <a:cs typeface="Arial" panose="020B0604020202020204" pitchFamily="34" charset="0"/>
              </a:rPr>
              <a:t>Java is a class-based, </a:t>
            </a:r>
            <a:r>
              <a:rPr lang="en-IN" sz="2665" b="1" dirty="0">
                <a:solidFill>
                  <a:srgbClr val="FF0000"/>
                </a:solidFill>
                <a:latin typeface="Aptos" panose="020B0004020202020204" pitchFamily="34" charset="0"/>
                <a:cs typeface="Arial" panose="020B0604020202020204" pitchFamily="34" charset="0"/>
              </a:rPr>
              <a:t>object-oriented programming language</a:t>
            </a:r>
            <a:r>
              <a:rPr lang="en-IN" sz="2665" dirty="0">
                <a:solidFill>
                  <a:srgbClr val="FF0000"/>
                </a:solidFill>
                <a:latin typeface="Aptos" panose="020B0004020202020204" pitchFamily="34" charset="0"/>
                <a:cs typeface="Arial" panose="020B0604020202020204" pitchFamily="34" charset="0"/>
              </a:rPr>
              <a:t> that is designed to have as few implementation dependencies as possible. It is intended to let application developers </a:t>
            </a:r>
            <a:r>
              <a:rPr lang="en-IN" sz="2665" b="1" dirty="0">
                <a:solidFill>
                  <a:srgbClr val="FF0000"/>
                </a:solidFill>
                <a:latin typeface="Aptos" panose="020B0004020202020204" pitchFamily="34" charset="0"/>
                <a:cs typeface="Arial" panose="020B0604020202020204" pitchFamily="34" charset="0"/>
              </a:rPr>
              <a:t>Write Once and Run Anywhere (WORA)</a:t>
            </a:r>
            <a:r>
              <a:rPr lang="en-IN" sz="2665" dirty="0">
                <a:solidFill>
                  <a:srgbClr val="FF0000"/>
                </a:solidFill>
                <a:latin typeface="Aptos" panose="020B0004020202020204" pitchFamily="34" charset="0"/>
                <a:cs typeface="Arial" panose="020B0604020202020204" pitchFamily="34" charset="0"/>
              </a:rPr>
              <a:t>, meaning that compiled Java code can run on all platforms that support Java without the need for recompilation.</a:t>
            </a:r>
            <a:endParaRPr lang="en-IN" sz="2665" dirty="0">
              <a:solidFill>
                <a:srgbClr val="FF0000"/>
              </a:solidFill>
              <a:latin typeface="Aptos" panose="020B0004020202020204" pitchFamily="34" charset="0"/>
              <a:cs typeface="Arial" panose="020B0604020202020204" pitchFamily="34" charset="0"/>
            </a:endParaRPr>
          </a:p>
          <a:p>
            <a:pPr marL="0" indent="0">
              <a:buNone/>
            </a:pPr>
            <a:r>
              <a:rPr lang="en-IN" sz="2665" b="1" i="1" u="sng" dirty="0">
                <a:solidFill>
                  <a:srgbClr val="FF0000"/>
                </a:solidFill>
                <a:latin typeface="Arial" panose="020B0604020202020204" pitchFamily="34" charset="0"/>
                <a:cs typeface="Arial" panose="020B0604020202020204" pitchFamily="34" charset="0"/>
              </a:rPr>
              <a:t>MYSQL</a:t>
            </a:r>
            <a:r>
              <a:rPr lang="en-IN" sz="2665" i="1" u="sng" dirty="0">
                <a:solidFill>
                  <a:srgbClr val="FF0000"/>
                </a:solidFill>
                <a:latin typeface="Arial" panose="020B0604020202020204" pitchFamily="34" charset="0"/>
                <a:cs typeface="Arial" panose="020B0604020202020204" pitchFamily="34" charset="0"/>
              </a:rPr>
              <a:t> </a:t>
            </a:r>
            <a:endParaRPr lang="en-IN" sz="2665" dirty="0">
              <a:solidFill>
                <a:srgbClr val="FF0000"/>
              </a:solidFill>
              <a:latin typeface="Arial" panose="020B0604020202020204" pitchFamily="34" charset="0"/>
              <a:cs typeface="Arial" panose="020B0604020202020204" pitchFamily="34" charset="0"/>
            </a:endParaRPr>
          </a:p>
          <a:p>
            <a:pPr marL="0" indent="0">
              <a:buNone/>
            </a:pPr>
            <a:r>
              <a:rPr lang="en-IN" sz="2665" dirty="0">
                <a:solidFill>
                  <a:srgbClr val="FF0000"/>
                </a:solidFill>
                <a:latin typeface="Aptos" panose="020B0004020202020204" pitchFamily="34" charset="0"/>
                <a:cs typeface="Arial" panose="020B0604020202020204" pitchFamily="34" charset="0"/>
              </a:rPr>
              <a:t>For database MYSQL is used. This technology will ensure that the software is scalable, reliable, and secure.</a:t>
            </a:r>
            <a:endParaRPr lang="en-IN" sz="2665" dirty="0">
              <a:solidFill>
                <a:srgbClr val="FF0000"/>
              </a:solidFill>
              <a:latin typeface="Aptos" panose="020B0004020202020204" pitchFamily="34" charset="0"/>
              <a:cs typeface="Arial" panose="020B0604020202020204" pitchFamily="34" charset="0"/>
            </a:endParaRPr>
          </a:p>
          <a:p>
            <a:pPr marL="0" indent="0">
              <a:buNone/>
            </a:pPr>
            <a:r>
              <a:rPr lang="en-IN" sz="2665" b="1" i="1" u="sng" dirty="0">
                <a:solidFill>
                  <a:srgbClr val="FF0000"/>
                </a:solidFill>
                <a:latin typeface="Arial" panose="020B0604020202020204" pitchFamily="34" charset="0"/>
                <a:cs typeface="Arial" panose="020B0604020202020204" pitchFamily="34" charset="0"/>
                <a:sym typeface="+mn-ea"/>
              </a:rPr>
              <a:t>THYMELEAF</a:t>
            </a:r>
            <a:endParaRPr lang="en-IN" sz="2665" b="1" i="1" u="sng" dirty="0">
              <a:solidFill>
                <a:srgbClr val="FF0000"/>
              </a:solidFill>
              <a:latin typeface="Arial" panose="020B0604020202020204" pitchFamily="34" charset="0"/>
              <a:cs typeface="Arial" panose="020B0604020202020204" pitchFamily="34" charset="0"/>
            </a:endParaRPr>
          </a:p>
          <a:p>
            <a:pPr marL="0" indent="0">
              <a:buNone/>
            </a:pPr>
            <a:r>
              <a:rPr lang="en-US" sz="2665" dirty="0">
                <a:solidFill>
                  <a:srgbClr val="FF0000"/>
                </a:solidFill>
                <a:latin typeface="Aptos" panose="020B0004020202020204" pitchFamily="34" charset="0"/>
                <a:sym typeface="+mn-ea"/>
              </a:rPr>
              <a:t>Thymeleaf is a powerful, clean, and flexible tool that makes it easy to build modern Java-based web applications — especially when you're using Spring Boot</a:t>
            </a:r>
            <a:r>
              <a:rPr lang="en-US" sz="2665" dirty="0">
                <a:solidFill>
                  <a:srgbClr val="FF0000"/>
                </a:solidFill>
                <a:sym typeface="+mn-ea"/>
              </a:rPr>
              <a:t>.</a:t>
            </a:r>
            <a:endParaRPr lang="en-IN" sz="2665" u="sng" dirty="0">
              <a:solidFill>
                <a:srgbClr val="FF0000"/>
              </a:solidFill>
              <a:latin typeface="Arial" panose="020B0604020202020204" pitchFamily="34" charset="0"/>
              <a:cs typeface="Arial" panose="020B0604020202020204" pitchFamily="34" charset="0"/>
            </a:endParaRPr>
          </a:p>
          <a:p>
            <a:pPr marL="0" indent="0">
              <a:buNone/>
            </a:pPr>
            <a:endParaRPr lang="en-IN" sz="2800" dirty="0">
              <a:latin typeface="Aptos" panose="020B0004020202020204" pitchFamily="34" charset="0"/>
              <a:cs typeface="Arial" panose="020B0604020202020204" pitchFamily="34" charset="0"/>
            </a:endParaRPr>
          </a:p>
          <a:p>
            <a:pPr marL="0" indent="0">
              <a:buNone/>
            </a:pPr>
            <a:endParaRPr lang="en-IN" sz="2800" dirty="0">
              <a:latin typeface="Arial" panose="020B0604020202020204" pitchFamily="34" charset="0"/>
              <a:cs typeface="Arial" panose="020B0604020202020204" pitchFamily="34" charset="0"/>
            </a:endParaRPr>
          </a:p>
          <a:p>
            <a:pPr marL="0" indent="0">
              <a:buNone/>
            </a:pPr>
            <a:endParaRPr lang="en-IN" sz="2800" dirty="0">
              <a:solidFill>
                <a:schemeClr val="accent6">
                  <a:lumMod val="75000"/>
                </a:schemeClr>
              </a:solidFill>
              <a:latin typeface="Aptos" panose="020B0004020202020204" pitchFamily="34" charset="0"/>
              <a:cs typeface="Arial" panose="020B0604020202020204" pitchFamily="34" charset="0"/>
            </a:endParaRPr>
          </a:p>
          <a:p>
            <a:pPr marL="0" indent="0">
              <a:buNone/>
            </a:pPr>
            <a:endParaRPr lang="en-IN" sz="3600" dirty="0">
              <a:solidFill>
                <a:schemeClr val="accent6">
                  <a:lumMod val="75000"/>
                </a:schemeClr>
              </a:solidFill>
              <a:latin typeface="Arial" panose="020B0604020202020204" pitchFamily="34" charset="0"/>
              <a:cs typeface="Arial" panose="020B0604020202020204" pitchFamily="34" charset="0"/>
            </a:endParaRPr>
          </a:p>
          <a:p>
            <a:endParaRPr lang="en-IN" dirty="0">
              <a:solidFill>
                <a:schemeClr val="accent6">
                  <a:lumMod val="75000"/>
                </a:schemeClr>
              </a:solidFill>
            </a:endParaRPr>
          </a:p>
          <a:p>
            <a:endParaRPr lang="en-IN" dirty="0">
              <a:solidFill>
                <a:schemeClr val="accent6">
                  <a:lumMod val="7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672" y="18255"/>
            <a:ext cx="10515600" cy="1325563"/>
          </a:xfrm>
        </p:spPr>
        <p:txBody>
          <a:bodyPr/>
          <a:lstStyle/>
          <a:p>
            <a:r>
              <a:rPr lang="en-IN" i="1" u="sng" dirty="0">
                <a:solidFill>
                  <a:schemeClr val="accent6">
                    <a:lumMod val="75000"/>
                  </a:schemeClr>
                </a:solidFill>
                <a:latin typeface="Algerian" panose="04020705040A02060702" charset="0"/>
                <a:cs typeface="Algerian" panose="04020705040A02060702" charset="0"/>
              </a:rPr>
              <a:t>ER Diagram</a:t>
            </a:r>
            <a:endParaRPr lang="en-IN" i="1" u="sng" dirty="0">
              <a:solidFill>
                <a:schemeClr val="accent6">
                  <a:lumMod val="75000"/>
                </a:schemeClr>
              </a:solidFill>
              <a:latin typeface="Algerian" panose="04020705040A02060702" charset="0"/>
              <a:cs typeface="Algerian" panose="04020705040A02060702" charset="0"/>
            </a:endParaRPr>
          </a:p>
        </p:txBody>
      </p:sp>
      <p:pic>
        <p:nvPicPr>
          <p:cNvPr id="13" name="Content Placeholder 1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51145" y="2120932"/>
            <a:ext cx="7821116" cy="1381318"/>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latin typeface="Aptos" panose="020B0004020202020204" pitchFamily="34" charset="0"/>
                <a:sym typeface="+mn-ea"/>
              </a:rPr>
              <a:t>                              </a:t>
            </a:r>
            <a:r>
              <a:rPr lang="en-US" i="1" u="sng" dirty="0">
                <a:solidFill>
                  <a:srgbClr val="FF0000"/>
                </a:solidFill>
                <a:latin typeface="Algerian" panose="04020705040A02060702" charset="0"/>
                <a:cs typeface="Algerian" panose="04020705040A02060702" charset="0"/>
                <a:sym typeface="+mn-ea"/>
              </a:rPr>
              <a:t> </a:t>
            </a:r>
            <a:r>
              <a:rPr i="1" u="sng" dirty="0">
                <a:solidFill>
                  <a:schemeClr val="accent1"/>
                </a:solidFill>
                <a:latin typeface="Algerian" panose="04020705040A02060702" charset="0"/>
                <a:cs typeface="Algerian" panose="04020705040A02060702" charset="0"/>
                <a:sym typeface="+mn-ea"/>
              </a:rPr>
              <a:t>User Roles</a:t>
            </a:r>
            <a:endParaRPr lang="en-US" i="1" u="sng" dirty="0">
              <a:solidFill>
                <a:schemeClr val="accent1"/>
              </a:solidFill>
              <a:latin typeface="Algerian" panose="04020705040A02060702" charset="0"/>
              <a:cs typeface="Algerian" panose="04020705040A02060702" charset="0"/>
              <a:sym typeface="+mn-ea"/>
            </a:endParaRPr>
          </a:p>
        </p:txBody>
      </p:sp>
      <p:sp>
        <p:nvSpPr>
          <p:cNvPr id="3" name="Content Placeholder 2"/>
          <p:cNvSpPr>
            <a:spLocks noGrp="1"/>
          </p:cNvSpPr>
          <p:nvPr>
            <p:ph idx="1"/>
          </p:nvPr>
        </p:nvSpPr>
        <p:spPr>
          <a:xfrm>
            <a:off x="609600" y="885825"/>
            <a:ext cx="10972800" cy="5305425"/>
          </a:xfrm>
        </p:spPr>
        <p:txBody>
          <a:bodyPr/>
          <a:p>
            <a:pPr marL="0" indent="0">
              <a:buNone/>
            </a:pPr>
            <a:r>
              <a:rPr lang="en-US" altLang="en-US" sz="1800">
                <a:solidFill>
                  <a:schemeClr val="accent1"/>
                </a:solidFill>
              </a:rPr>
              <a:t>1.Admin</a:t>
            </a:r>
            <a:endParaRPr lang="en-US" altLang="en-US" sz="1800">
              <a:solidFill>
                <a:schemeClr val="accent1"/>
              </a:solidFill>
            </a:endParaRPr>
          </a:p>
          <a:p>
            <a:r>
              <a:rPr lang="en-US" altLang="en-US" sz="1800">
                <a:solidFill>
                  <a:schemeClr val="accent1"/>
                </a:solidFill>
              </a:rPr>
              <a:t>Permissions: Full Access</a:t>
            </a:r>
            <a:endParaRPr lang="en-US" altLang="en-US" sz="1800">
              <a:solidFill>
                <a:schemeClr val="accent1"/>
              </a:solidFill>
            </a:endParaRPr>
          </a:p>
          <a:p>
            <a:r>
              <a:rPr lang="en-US" altLang="en-US" sz="1800">
                <a:solidFill>
                  <a:schemeClr val="accent1"/>
                </a:solidFill>
              </a:rPr>
              <a:t>Manage all users (add/edit/delete)</a:t>
            </a:r>
            <a:endParaRPr lang="en-US" altLang="en-US" sz="1800">
              <a:solidFill>
                <a:schemeClr val="accent1"/>
              </a:solidFill>
            </a:endParaRPr>
          </a:p>
          <a:p>
            <a:r>
              <a:rPr lang="en-US" altLang="en-US" sz="1800">
                <a:solidFill>
                  <a:schemeClr val="accent1"/>
                </a:solidFill>
              </a:rPr>
              <a:t>Create, edit, publish, or delete any blog post</a:t>
            </a:r>
            <a:endParaRPr lang="en-US" altLang="en-US" sz="1800">
              <a:solidFill>
                <a:schemeClr val="accent1"/>
              </a:solidFill>
            </a:endParaRPr>
          </a:p>
          <a:p>
            <a:r>
              <a:rPr lang="en-US" altLang="en-US" sz="1800">
                <a:solidFill>
                  <a:schemeClr val="accent1"/>
                </a:solidFill>
              </a:rPr>
              <a:t>Approve or moderate comments</a:t>
            </a:r>
            <a:endParaRPr lang="en-US" altLang="en-US" sz="1800">
              <a:solidFill>
                <a:schemeClr val="accent1"/>
              </a:solidFill>
            </a:endParaRPr>
          </a:p>
          <a:p>
            <a:r>
              <a:rPr lang="en-US" altLang="en-US" sz="1800">
                <a:solidFill>
                  <a:schemeClr val="accent1"/>
                </a:solidFill>
              </a:rPr>
              <a:t>Manage site settings (theme, SEO, performance, etc.)</a:t>
            </a:r>
            <a:endParaRPr lang="en-US" altLang="en-US" sz="1800">
              <a:solidFill>
                <a:schemeClr val="accent1"/>
              </a:solidFill>
            </a:endParaRPr>
          </a:p>
          <a:p>
            <a:r>
              <a:rPr lang="en-US" altLang="en-US" sz="1800">
                <a:solidFill>
                  <a:schemeClr val="accent1"/>
                </a:solidFill>
              </a:rPr>
              <a:t>Access analytics and performance reports</a:t>
            </a:r>
            <a:endParaRPr lang="en-US" altLang="en-US" sz="1800">
              <a:solidFill>
                <a:schemeClr val="accent1"/>
              </a:solidFill>
            </a:endParaRPr>
          </a:p>
          <a:p>
            <a:r>
              <a:rPr lang="en-US" altLang="en-US" sz="1800">
                <a:solidFill>
                  <a:schemeClr val="accent1"/>
                </a:solidFill>
              </a:rPr>
              <a:t>Control newsletters, ads, and monetization tools</a:t>
            </a:r>
            <a:endParaRPr lang="en-US" altLang="en-US" sz="1800">
              <a:solidFill>
                <a:schemeClr val="accent1"/>
              </a:solidFill>
            </a:endParaRPr>
          </a:p>
          <a:p>
            <a:endParaRPr lang="en-US" altLang="en-US" sz="1800">
              <a:solidFill>
                <a:schemeClr val="accent1"/>
              </a:solidFill>
            </a:endParaRPr>
          </a:p>
          <a:p>
            <a:pPr marL="0" indent="0">
              <a:buNone/>
            </a:pPr>
            <a:r>
              <a:rPr lang="en-US" altLang="en-US" sz="1800">
                <a:solidFill>
                  <a:schemeClr val="accent1"/>
                </a:solidFill>
              </a:rPr>
              <a:t>2. Editor</a:t>
            </a:r>
            <a:endParaRPr lang="en-US" altLang="en-US" sz="1800">
              <a:solidFill>
                <a:schemeClr val="accent1"/>
              </a:solidFill>
            </a:endParaRPr>
          </a:p>
          <a:p>
            <a:r>
              <a:rPr lang="en-US" altLang="en-US" sz="1800">
                <a:solidFill>
                  <a:schemeClr val="accent1"/>
                </a:solidFill>
              </a:rPr>
              <a:t>Permissions: Content Management</a:t>
            </a:r>
            <a:endParaRPr lang="en-US" altLang="en-US" sz="1800">
              <a:solidFill>
                <a:schemeClr val="accent1"/>
              </a:solidFill>
            </a:endParaRPr>
          </a:p>
          <a:p>
            <a:r>
              <a:rPr lang="en-US" altLang="en-US" sz="1800">
                <a:solidFill>
                  <a:schemeClr val="accent1"/>
                </a:solidFill>
              </a:rPr>
              <a:t>Create, edit, and publish posts (own and others')</a:t>
            </a:r>
            <a:endParaRPr lang="en-US" altLang="en-US" sz="1800">
              <a:solidFill>
                <a:schemeClr val="accent1"/>
              </a:solidFill>
            </a:endParaRPr>
          </a:p>
          <a:p>
            <a:r>
              <a:rPr lang="en-US" altLang="en-US" sz="1800">
                <a:solidFill>
                  <a:schemeClr val="accent1"/>
                </a:solidFill>
              </a:rPr>
              <a:t>Review and approve drafts submitted by authors</a:t>
            </a:r>
            <a:endParaRPr lang="en-US" altLang="en-US" sz="1800">
              <a:solidFill>
                <a:schemeClr val="accent1"/>
              </a:solidFill>
            </a:endParaRPr>
          </a:p>
          <a:p>
            <a:r>
              <a:rPr lang="en-US" altLang="en-US" sz="1800">
                <a:solidFill>
                  <a:schemeClr val="accent1"/>
                </a:solidFill>
              </a:rPr>
              <a:t>Assign articles to writers</a:t>
            </a:r>
            <a:endParaRPr lang="en-US" altLang="en-US" sz="1800">
              <a:solidFill>
                <a:schemeClr val="accent1"/>
              </a:solidFill>
            </a:endParaRPr>
          </a:p>
          <a:p>
            <a:r>
              <a:rPr lang="en-US" altLang="en-US" sz="1800">
                <a:solidFill>
                  <a:schemeClr val="accent1"/>
                </a:solidFill>
              </a:rPr>
              <a:t>Moderate comments</a:t>
            </a:r>
            <a:endParaRPr lang="en-US" altLang="en-US" sz="1800">
              <a:solidFill>
                <a:schemeClr val="accent1"/>
              </a:solidFill>
            </a:endParaRPr>
          </a:p>
          <a:p>
            <a:r>
              <a:rPr lang="en-US" altLang="en-US" sz="1800">
                <a:solidFill>
                  <a:schemeClr val="accent1"/>
                </a:solidFill>
              </a:rPr>
              <a:t>Tag and categorize content for SEO and usability</a:t>
            </a:r>
            <a:endParaRPr lang="en-US" altLang="en-US" sz="1800">
              <a:solidFill>
                <a:schemeClr val="accent1"/>
              </a:solidFill>
            </a:endParaRPr>
          </a:p>
          <a:p>
            <a:endParaRPr lang="en-US" altLang="en-US" sz="1800">
              <a:solidFill>
                <a:schemeClr val="accent1"/>
              </a:solidFill>
            </a:endParaRPr>
          </a:p>
          <a:p>
            <a:pPr marL="0" indent="0">
              <a:buNone/>
            </a:pPr>
            <a:endParaRPr lang="en-US" altLang="en-US" sz="180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279400"/>
            <a:ext cx="10972800" cy="5248275"/>
          </a:xfrm>
        </p:spPr>
        <p:txBody>
          <a:bodyPr/>
          <a:p>
            <a:pPr marL="0" indent="0">
              <a:buNone/>
            </a:pPr>
            <a:r>
              <a:rPr lang="en-US" altLang="en-US" sz="2000">
                <a:solidFill>
                  <a:schemeClr val="accent1"/>
                </a:solidFill>
                <a:sym typeface="+mn-ea"/>
              </a:rPr>
              <a:t>3. Author / Contributor</a:t>
            </a:r>
            <a:endParaRPr lang="en-US" altLang="en-US" sz="2000">
              <a:solidFill>
                <a:schemeClr val="accent1"/>
              </a:solidFill>
            </a:endParaRPr>
          </a:p>
          <a:p>
            <a:r>
              <a:rPr lang="en-US" altLang="en-US" sz="2000">
                <a:solidFill>
                  <a:schemeClr val="accent1"/>
                </a:solidFill>
                <a:sym typeface="+mn-ea"/>
              </a:rPr>
              <a:t>Permissions: Limited Content Creation</a:t>
            </a:r>
            <a:endParaRPr lang="en-US" altLang="en-US" sz="2000">
              <a:solidFill>
                <a:schemeClr val="accent1"/>
              </a:solidFill>
            </a:endParaRPr>
          </a:p>
          <a:p>
            <a:r>
              <a:rPr lang="en-US" altLang="en-US" sz="2000">
                <a:solidFill>
                  <a:schemeClr val="accent1"/>
                </a:solidFill>
                <a:sym typeface="+mn-ea"/>
              </a:rPr>
              <a:t>Create and edit their own blog posts</a:t>
            </a:r>
            <a:endParaRPr lang="en-US" altLang="en-US" sz="2000">
              <a:solidFill>
                <a:schemeClr val="accent1"/>
              </a:solidFill>
            </a:endParaRPr>
          </a:p>
          <a:p>
            <a:r>
              <a:rPr lang="en-US" altLang="en-US" sz="2000">
                <a:solidFill>
                  <a:schemeClr val="accent1"/>
                </a:solidFill>
                <a:sym typeface="+mn-ea"/>
              </a:rPr>
              <a:t>Submit drafts for editorial review</a:t>
            </a:r>
            <a:endParaRPr lang="en-US" altLang="en-US" sz="2000">
              <a:solidFill>
                <a:schemeClr val="accent1"/>
              </a:solidFill>
            </a:endParaRPr>
          </a:p>
          <a:p>
            <a:r>
              <a:rPr lang="en-US" altLang="en-US" sz="2000">
                <a:solidFill>
                  <a:schemeClr val="accent1"/>
                </a:solidFill>
                <a:sym typeface="+mn-ea"/>
              </a:rPr>
              <a:t>View feedback or comments on their content</a:t>
            </a:r>
            <a:endParaRPr lang="en-US" altLang="en-US" sz="2000">
              <a:solidFill>
                <a:schemeClr val="accent1"/>
              </a:solidFill>
            </a:endParaRPr>
          </a:p>
          <a:p>
            <a:r>
              <a:rPr lang="en-US" altLang="en-US" sz="2000">
                <a:solidFill>
                  <a:schemeClr val="accent1"/>
                </a:solidFill>
                <a:sym typeface="+mn-ea"/>
              </a:rPr>
              <a:t>Cannot publish directly without editor/admin approval</a:t>
            </a:r>
            <a:endParaRPr lang="en-US" altLang="en-US" sz="2000">
              <a:solidFill>
                <a:schemeClr val="accent1"/>
              </a:solidFill>
            </a:endParaRPr>
          </a:p>
          <a:p>
            <a:endParaRPr lang="en-US" altLang="en-US" sz="2000">
              <a:solidFill>
                <a:schemeClr val="accent1"/>
              </a:solidFill>
            </a:endParaRPr>
          </a:p>
          <a:p>
            <a:pPr marL="0" indent="0">
              <a:buNone/>
            </a:pPr>
            <a:r>
              <a:rPr lang="en-US" altLang="en-US" sz="2000">
                <a:solidFill>
                  <a:schemeClr val="accent1"/>
                </a:solidFill>
                <a:sym typeface="+mn-ea"/>
              </a:rPr>
              <a:t>4. Registered User / Subscriber</a:t>
            </a:r>
            <a:endParaRPr lang="en-US" altLang="en-US" sz="2000">
              <a:solidFill>
                <a:schemeClr val="accent1"/>
              </a:solidFill>
            </a:endParaRPr>
          </a:p>
          <a:p>
            <a:r>
              <a:rPr lang="en-US" altLang="en-US" sz="2000">
                <a:solidFill>
                  <a:schemeClr val="accent1"/>
                </a:solidFill>
                <a:sym typeface="+mn-ea"/>
              </a:rPr>
              <a:t>Permissions: Read &amp; Engage</a:t>
            </a:r>
            <a:endParaRPr lang="en-US" altLang="en-US" sz="2000">
              <a:solidFill>
                <a:schemeClr val="accent1"/>
              </a:solidFill>
            </a:endParaRPr>
          </a:p>
          <a:p>
            <a:r>
              <a:rPr lang="en-US" altLang="en-US" sz="2000">
                <a:solidFill>
                  <a:schemeClr val="accent1"/>
                </a:solidFill>
                <a:sym typeface="+mn-ea"/>
              </a:rPr>
              <a:t>Read blog content</a:t>
            </a:r>
            <a:endParaRPr lang="en-US" altLang="en-US" sz="2000">
              <a:solidFill>
                <a:schemeClr val="accent1"/>
              </a:solidFill>
            </a:endParaRPr>
          </a:p>
          <a:p>
            <a:r>
              <a:rPr lang="en-US" altLang="en-US" sz="2000">
                <a:solidFill>
                  <a:schemeClr val="accent1"/>
                </a:solidFill>
                <a:sym typeface="+mn-ea"/>
              </a:rPr>
              <a:t>Like or bookmark posts</a:t>
            </a:r>
            <a:endParaRPr lang="en-US" altLang="en-US" sz="2000">
              <a:solidFill>
                <a:schemeClr val="accent1"/>
              </a:solidFill>
            </a:endParaRPr>
          </a:p>
          <a:p>
            <a:r>
              <a:rPr lang="en-US" altLang="en-US" sz="2000">
                <a:solidFill>
                  <a:schemeClr val="accent1"/>
                </a:solidFill>
                <a:sym typeface="+mn-ea"/>
              </a:rPr>
              <a:t>Comment and engage in discussions (if approved)</a:t>
            </a:r>
            <a:endParaRPr lang="en-US" altLang="en-US" sz="2000">
              <a:solidFill>
                <a:schemeClr val="accent1"/>
              </a:solidFill>
            </a:endParaRPr>
          </a:p>
          <a:p>
            <a:r>
              <a:rPr lang="en-US" altLang="en-US" sz="2000">
                <a:solidFill>
                  <a:schemeClr val="accent1"/>
                </a:solidFill>
                <a:sym typeface="+mn-ea"/>
              </a:rPr>
              <a:t>Subscribe to newsletters or push notifications</a:t>
            </a:r>
            <a:endParaRPr lang="en-US" altLang="en-US" sz="2000">
              <a:solidFill>
                <a:schemeClr val="accent1"/>
              </a:solidFill>
            </a:endParaRPr>
          </a:p>
          <a:p>
            <a:r>
              <a:rPr lang="en-US" altLang="en-US" sz="2000">
                <a:solidFill>
                  <a:schemeClr val="accent1"/>
                </a:solidFill>
                <a:sym typeface="+mn-ea"/>
              </a:rPr>
              <a:t>Save favorite articles for later</a:t>
            </a:r>
            <a:endParaRPr lang="en-US" altLang="en-US" sz="2000">
              <a:solidFill>
                <a:schemeClr val="accent1"/>
              </a:solidFill>
            </a:endParaRPr>
          </a:p>
          <a:p>
            <a:endParaRPr lang="en-US" altLang="en-US" sz="2000">
              <a:solidFill>
                <a:schemeClr val="accent1"/>
              </a:solidFill>
            </a:endParaRPr>
          </a:p>
          <a:p>
            <a:endParaRPr 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76250" y="288925"/>
            <a:ext cx="10972800" cy="4953000"/>
          </a:xfrm>
        </p:spPr>
        <p:txBody>
          <a:bodyPr/>
          <a:p>
            <a:pPr marL="0" indent="0">
              <a:buNone/>
            </a:pPr>
            <a:r>
              <a:rPr lang="en-US" altLang="en-US" sz="2000">
                <a:solidFill>
                  <a:schemeClr val="accent1"/>
                </a:solidFill>
                <a:sym typeface="+mn-ea"/>
              </a:rPr>
              <a:t>5. Guest / Visitor</a:t>
            </a:r>
            <a:endParaRPr lang="en-US" altLang="en-US" sz="2000">
              <a:solidFill>
                <a:schemeClr val="accent1"/>
              </a:solidFill>
            </a:endParaRPr>
          </a:p>
          <a:p>
            <a:r>
              <a:rPr lang="en-US" altLang="en-US" sz="2000">
                <a:solidFill>
                  <a:schemeClr val="accent1"/>
                </a:solidFill>
                <a:sym typeface="+mn-ea"/>
              </a:rPr>
              <a:t>Permissions: Read-Only Access</a:t>
            </a:r>
            <a:endParaRPr lang="en-US" altLang="en-US" sz="2000">
              <a:solidFill>
                <a:schemeClr val="accent1"/>
              </a:solidFill>
            </a:endParaRPr>
          </a:p>
          <a:p>
            <a:r>
              <a:rPr lang="en-US" altLang="en-US" sz="2000">
                <a:solidFill>
                  <a:schemeClr val="accent1"/>
                </a:solidFill>
                <a:sym typeface="+mn-ea"/>
              </a:rPr>
              <a:t>Browse public content freely</a:t>
            </a:r>
            <a:endParaRPr lang="en-US" altLang="en-US" sz="2000">
              <a:solidFill>
                <a:schemeClr val="accent1"/>
              </a:solidFill>
            </a:endParaRPr>
          </a:p>
          <a:p>
            <a:r>
              <a:rPr lang="en-US" altLang="en-US" sz="2000">
                <a:solidFill>
                  <a:schemeClr val="accent1"/>
                </a:solidFill>
                <a:sym typeface="+mn-ea"/>
              </a:rPr>
              <a:t>Cannot comment or engage without registering</a:t>
            </a:r>
            <a:endParaRPr lang="en-US" altLang="en-US" sz="2000">
              <a:solidFill>
                <a:schemeClr val="accent1"/>
              </a:solidFill>
            </a:endParaRPr>
          </a:p>
          <a:p>
            <a:r>
              <a:rPr lang="en-US" altLang="en-US" sz="2000">
                <a:solidFill>
                  <a:schemeClr val="accent1"/>
                </a:solidFill>
                <a:sym typeface="+mn-ea"/>
              </a:rPr>
              <a:t>Encouraged to sign up for additional features like commenting, newsletters, and personalized recommendations</a:t>
            </a:r>
            <a:endParaRPr lang="en-US" altLang="en-US" sz="2000">
              <a:solidFill>
                <a:schemeClr val="accent1"/>
              </a:solidFill>
            </a:endParaRPr>
          </a:p>
          <a:p>
            <a:endParaRPr 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5265" y="0"/>
            <a:ext cx="7525385" cy="1325880"/>
          </a:xfrm>
        </p:spPr>
        <p:txBody>
          <a:bodyPr/>
          <a:lstStyle/>
          <a:p>
            <a:r>
              <a:rPr lang="en-US" altLang="en-IN" dirty="0">
                <a:solidFill>
                  <a:schemeClr val="accent6">
                    <a:lumMod val="75000"/>
                  </a:schemeClr>
                </a:solidFill>
              </a:rPr>
              <a:t>           </a:t>
            </a:r>
            <a:r>
              <a:rPr lang="en-IN" i="1" u="sng" dirty="0">
                <a:solidFill>
                  <a:schemeClr val="accent6">
                    <a:lumMod val="75000"/>
                  </a:schemeClr>
                </a:solidFill>
                <a:latin typeface="Algerian" panose="04020705040A02060702" charset="0"/>
                <a:cs typeface="Algerian" panose="04020705040A02060702" charset="0"/>
              </a:rPr>
              <a:t>Landing Page</a:t>
            </a:r>
            <a:endParaRPr lang="en-IN" i="1" u="sng" dirty="0">
              <a:solidFill>
                <a:schemeClr val="accent6">
                  <a:lumMod val="75000"/>
                </a:schemeClr>
              </a:solidFill>
              <a:latin typeface="Algerian" panose="04020705040A02060702" charset="0"/>
              <a:cs typeface="Algerian" panose="04020705040A02060702" charset="0"/>
            </a:endParaRP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30723" y="1325880"/>
            <a:ext cx="9330553" cy="4351338"/>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640" y="18255"/>
            <a:ext cx="10515600" cy="1325563"/>
          </a:xfrm>
        </p:spPr>
        <p:txBody>
          <a:bodyPr/>
          <a:lstStyle/>
          <a:p>
            <a:r>
              <a:rPr lang="en-IN" i="1" u="sng" dirty="0" err="1">
                <a:solidFill>
                  <a:srgbClr val="FF0000"/>
                </a:solidFill>
                <a:latin typeface="Algerian" panose="04020705040A02060702" charset="0"/>
                <a:cs typeface="Algerian" panose="04020705040A02060702" charset="0"/>
              </a:rPr>
              <a:t>Singup</a:t>
            </a:r>
            <a:r>
              <a:rPr lang="en-IN" i="1" u="sng" dirty="0">
                <a:solidFill>
                  <a:srgbClr val="FF0000"/>
                </a:solidFill>
                <a:latin typeface="Algerian" panose="04020705040A02060702" charset="0"/>
                <a:cs typeface="Algerian" panose="04020705040A02060702" charset="0"/>
              </a:rPr>
              <a:t> Page</a:t>
            </a:r>
            <a:endParaRPr lang="en-IN" i="1" u="sng" dirty="0">
              <a:solidFill>
                <a:srgbClr val="FF0000"/>
              </a:solidFill>
              <a:latin typeface="Algerian" panose="04020705040A02060702" charset="0"/>
              <a:cs typeface="Algerian" panose="04020705040A02060702"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87428" y="1825625"/>
            <a:ext cx="9217143" cy="4351338"/>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673" y="-120580"/>
            <a:ext cx="10515600" cy="1325563"/>
          </a:xfrm>
        </p:spPr>
        <p:txBody>
          <a:bodyPr/>
          <a:lstStyle/>
          <a:p>
            <a:r>
              <a:rPr lang="en-IN" i="1" u="sng" dirty="0">
                <a:solidFill>
                  <a:schemeClr val="accent6">
                    <a:lumMod val="75000"/>
                  </a:schemeClr>
                </a:solidFill>
                <a:latin typeface="Algerian" panose="04020705040A02060702" charset="0"/>
                <a:cs typeface="Algerian" panose="04020705040A02060702" charset="0"/>
              </a:rPr>
              <a:t>Log in Page</a:t>
            </a:r>
            <a:endParaRPr lang="en-IN" i="1" u="sng" dirty="0">
              <a:solidFill>
                <a:schemeClr val="accent6">
                  <a:lumMod val="75000"/>
                </a:schemeClr>
              </a:solidFill>
              <a:latin typeface="Algerian" panose="04020705040A02060702" charset="0"/>
              <a:cs typeface="Algerian" panose="04020705040A02060702"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26012" y="1674900"/>
            <a:ext cx="9197365" cy="4351338"/>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143" y="-87051"/>
            <a:ext cx="10515600" cy="1325563"/>
          </a:xfrm>
        </p:spPr>
        <p:txBody>
          <a:bodyPr/>
          <a:lstStyle/>
          <a:p>
            <a:r>
              <a:rPr lang="en-IN" sz="3200" i="1" u="sng" dirty="0">
                <a:solidFill>
                  <a:schemeClr val="accent6">
                    <a:lumMod val="75000"/>
                  </a:schemeClr>
                </a:solidFill>
                <a:latin typeface="Algerian" panose="04020705040A02060702" charset="0"/>
                <a:cs typeface="Algerian" panose="04020705040A02060702" charset="0"/>
              </a:rPr>
              <a:t>Create Blog Page</a:t>
            </a:r>
            <a:endParaRPr lang="en-IN" sz="3200" i="1" u="sng" dirty="0">
              <a:solidFill>
                <a:schemeClr val="accent6">
                  <a:lumMod val="75000"/>
                </a:schemeClr>
              </a:solidFill>
              <a:latin typeface="Algerian" panose="04020705040A02060702" charset="0"/>
              <a:cs typeface="Algerian" panose="04020705040A02060702"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52061" y="1825625"/>
            <a:ext cx="9087877" cy="4351338"/>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5317" y="0"/>
            <a:ext cx="10515600" cy="1325563"/>
          </a:xfrm>
        </p:spPr>
        <p:txBody>
          <a:bodyPr/>
          <a:lstStyle/>
          <a:p>
            <a:r>
              <a:rPr lang="en-IN" i="1" u="sng" dirty="0">
                <a:solidFill>
                  <a:schemeClr val="accent6">
                    <a:lumMod val="75000"/>
                  </a:schemeClr>
                </a:solidFill>
                <a:latin typeface="Algerian" panose="04020705040A02060702" charset="0"/>
                <a:cs typeface="Algerian" panose="04020705040A02060702" charset="0"/>
              </a:rPr>
              <a:t>Home Page</a:t>
            </a:r>
            <a:endParaRPr lang="en-IN" i="1" u="sng" dirty="0">
              <a:solidFill>
                <a:schemeClr val="accent6">
                  <a:lumMod val="75000"/>
                </a:schemeClr>
              </a:solidFill>
              <a:latin typeface="Algerian" panose="04020705040A02060702" charset="0"/>
              <a:cs typeface="Algerian" panose="04020705040A02060702"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14382" y="1415415"/>
            <a:ext cx="9163236" cy="4351338"/>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i="1" u="sng" dirty="0">
                <a:solidFill>
                  <a:schemeClr val="accent6">
                    <a:lumMod val="75000"/>
                  </a:schemeClr>
                </a:solidFill>
                <a:latin typeface="Algerian" panose="04020705040A02060702" charset="0"/>
                <a:cs typeface="Algerian" panose="04020705040A02060702" charset="0"/>
              </a:rPr>
              <a:t>                </a:t>
            </a:r>
            <a:r>
              <a:rPr lang="en-IN" i="1" u="sng" dirty="0">
                <a:solidFill>
                  <a:schemeClr val="accent6">
                    <a:lumMod val="75000"/>
                  </a:schemeClr>
                </a:solidFill>
                <a:latin typeface="Algerian" panose="04020705040A02060702" charset="0"/>
                <a:cs typeface="Algerian" panose="04020705040A02060702" charset="0"/>
              </a:rPr>
              <a:t>Introduction to TECH TREKKER</a:t>
            </a:r>
            <a:endParaRPr lang="en-IN" i="1" u="sng" dirty="0">
              <a:solidFill>
                <a:schemeClr val="accent6">
                  <a:lumMod val="75000"/>
                </a:schemeClr>
              </a:solidFill>
              <a:latin typeface="Algerian" panose="04020705040A02060702" charset="0"/>
              <a:cs typeface="Algerian" panose="04020705040A02060702" charset="0"/>
            </a:endParaRPr>
          </a:p>
        </p:txBody>
      </p:sp>
      <p:sp>
        <p:nvSpPr>
          <p:cNvPr id="3" name="Content Placeholder 2"/>
          <p:cNvSpPr>
            <a:spLocks noGrp="1"/>
          </p:cNvSpPr>
          <p:nvPr>
            <p:ph idx="1"/>
          </p:nvPr>
        </p:nvSpPr>
        <p:spPr/>
        <p:txBody>
          <a:bodyPr>
            <a:noAutofit/>
          </a:bodyPr>
          <a:lstStyle/>
          <a:p>
            <a:pPr marL="0" indent="0">
              <a:buNone/>
            </a:pPr>
            <a:r>
              <a:rPr lang="en-US" altLang="en-US" sz="1600" dirty="0">
                <a:solidFill>
                  <a:schemeClr val="accent6">
                    <a:lumMod val="75000"/>
                  </a:schemeClr>
                </a:solidFill>
              </a:rPr>
              <a:t>Decode the Future. One Innovation at a Time.</a:t>
            </a:r>
            <a:endParaRPr lang="en-US" altLang="en-US" sz="1600" dirty="0">
              <a:solidFill>
                <a:schemeClr val="accent6">
                  <a:lumMod val="75000"/>
                </a:schemeClr>
              </a:solidFill>
            </a:endParaRPr>
          </a:p>
          <a:p>
            <a:pPr marL="0" indent="0">
              <a:buNone/>
            </a:pPr>
            <a:endParaRPr lang="en-US" altLang="en-US" sz="1600" dirty="0">
              <a:solidFill>
                <a:schemeClr val="accent6">
                  <a:lumMod val="75000"/>
                </a:schemeClr>
              </a:solidFill>
            </a:endParaRPr>
          </a:p>
          <a:p>
            <a:pPr marL="0" indent="0">
              <a:buNone/>
            </a:pPr>
            <a:r>
              <a:rPr lang="en-US" altLang="en-US" sz="1600" dirty="0">
                <a:solidFill>
                  <a:schemeClr val="accent6">
                    <a:lumMod val="75000"/>
                  </a:schemeClr>
                </a:solidFill>
              </a:rPr>
              <a:t>In a world where technology moves faster than ever, Tech Teckker is your go-to hub for staying informed, inspired, and ahead of the digital curve. We’re not just another tech blog — we’re a community of thinkers, tinkerers, creators, and visionaries who live and breathe technology.Whether you’re fascinated by artificial intelligence, curious about the latest smartphones, obsessed with futuristic gadgets, or diving deep into coding and cybersecurity — you’ll find a home here.</a:t>
            </a:r>
            <a:endParaRPr lang="en-US" altLang="en-US" sz="1600" dirty="0">
              <a:solidFill>
                <a:schemeClr val="accent6">
                  <a:lumMod val="75000"/>
                </a:schemeClr>
              </a:solidFill>
            </a:endParaRPr>
          </a:p>
          <a:p>
            <a:pPr marL="0" indent="0">
              <a:buNone/>
            </a:pPr>
            <a:endParaRPr lang="en-US" altLang="en-US" sz="1600" dirty="0">
              <a:solidFill>
                <a:schemeClr val="accent6">
                  <a:lumMod val="75000"/>
                </a:schemeClr>
              </a:solidFill>
            </a:endParaRPr>
          </a:p>
          <a:p>
            <a:pPr marL="0" indent="0">
              <a:buNone/>
            </a:pPr>
            <a:r>
              <a:rPr lang="en-US" altLang="en-US" sz="1600" dirty="0">
                <a:solidFill>
                  <a:schemeClr val="accent6">
                    <a:lumMod val="75000"/>
                  </a:schemeClr>
                </a:solidFill>
              </a:rPr>
              <a:t>At Tech Teckker, we bring you:</a:t>
            </a:r>
            <a:endParaRPr lang="en-US" altLang="en-US" sz="1600" dirty="0">
              <a:solidFill>
                <a:schemeClr val="accent6">
                  <a:lumMod val="75000"/>
                </a:schemeClr>
              </a:solidFill>
            </a:endParaRPr>
          </a:p>
          <a:p>
            <a:pPr marL="0" indent="0">
              <a:buNone/>
            </a:pPr>
            <a:r>
              <a:rPr lang="en-US" altLang="en-US" sz="1600" dirty="0">
                <a:solidFill>
                  <a:schemeClr val="accent6">
                    <a:lumMod val="75000"/>
                  </a:schemeClr>
                </a:solidFill>
              </a:rPr>
              <a:t>In-depth reviews of the newest tech gear and tools</a:t>
            </a:r>
            <a:endParaRPr lang="en-US" altLang="en-US" sz="1600" dirty="0">
              <a:solidFill>
                <a:schemeClr val="accent6">
                  <a:lumMod val="75000"/>
                </a:schemeClr>
              </a:solidFill>
            </a:endParaRPr>
          </a:p>
          <a:p>
            <a:pPr marL="0" indent="0">
              <a:buNone/>
            </a:pPr>
            <a:r>
              <a:rPr lang="en-US" altLang="en-US" sz="1600" dirty="0">
                <a:solidFill>
                  <a:schemeClr val="accent6">
                    <a:lumMod val="75000"/>
                  </a:schemeClr>
                </a:solidFill>
              </a:rPr>
              <a:t>Fresh takes on emerging trends and industry shifts</a:t>
            </a:r>
            <a:endParaRPr lang="en-US" altLang="en-US" sz="1600" dirty="0">
              <a:solidFill>
                <a:schemeClr val="accent6">
                  <a:lumMod val="75000"/>
                </a:schemeClr>
              </a:solidFill>
            </a:endParaRPr>
          </a:p>
          <a:p>
            <a:pPr marL="0" indent="0">
              <a:buNone/>
            </a:pPr>
            <a:r>
              <a:rPr lang="en-US" altLang="en-US" sz="1600" dirty="0">
                <a:solidFill>
                  <a:schemeClr val="accent6">
                    <a:lumMod val="75000"/>
                  </a:schemeClr>
                </a:solidFill>
              </a:rPr>
              <a:t>Explainers that simplify complex topics in AI, blockchain, cloud computing, and more</a:t>
            </a:r>
            <a:endParaRPr lang="en-US" altLang="en-US" sz="1600" dirty="0">
              <a:solidFill>
                <a:schemeClr val="accent6">
                  <a:lumMod val="75000"/>
                </a:schemeClr>
              </a:solidFill>
            </a:endParaRPr>
          </a:p>
          <a:p>
            <a:pPr marL="0" indent="0">
              <a:buNone/>
            </a:pPr>
            <a:r>
              <a:rPr lang="en-US" altLang="en-US" sz="1600" dirty="0">
                <a:solidFill>
                  <a:schemeClr val="accent6">
                    <a:lumMod val="75000"/>
                  </a:schemeClr>
                </a:solidFill>
              </a:rPr>
              <a:t>How-to guides &amp; tutorials for beginners and pros alike</a:t>
            </a:r>
            <a:endParaRPr lang="en-US" altLang="en-US" sz="1600" dirty="0">
              <a:solidFill>
                <a:schemeClr val="accent6">
                  <a:lumMod val="75000"/>
                </a:schemeClr>
              </a:solidFill>
            </a:endParaRPr>
          </a:p>
          <a:p>
            <a:pPr marL="0" indent="0">
              <a:buNone/>
            </a:pPr>
            <a:r>
              <a:rPr lang="en-US" altLang="en-US" sz="1600" dirty="0">
                <a:solidFill>
                  <a:schemeClr val="accent6">
                    <a:lumMod val="75000"/>
                  </a:schemeClr>
                </a:solidFill>
              </a:rPr>
              <a:t>Weekly tech roundups, opinion pieces, and future forecasts</a:t>
            </a:r>
            <a:endParaRPr lang="en-US" altLang="en-US" sz="1600" dirty="0">
              <a:solidFill>
                <a:schemeClr val="accent6">
                  <a:lumMod val="75000"/>
                </a:schemeClr>
              </a:solidFill>
            </a:endParaRPr>
          </a:p>
          <a:p>
            <a:pPr marL="0" indent="0">
              <a:buNone/>
            </a:pPr>
            <a:endParaRPr lang="en-US" altLang="en-US" sz="1600" dirty="0">
              <a:solidFill>
                <a:schemeClr val="accent6">
                  <a:lumMod val="75000"/>
                </a:schemeClr>
              </a:solidFill>
            </a:endParaRPr>
          </a:p>
          <a:p>
            <a:pPr marL="0" indent="0">
              <a:buNone/>
            </a:pPr>
            <a:r>
              <a:rPr lang="en-US" altLang="en-US" sz="1600" dirty="0">
                <a:solidFill>
                  <a:schemeClr val="accent6">
                    <a:lumMod val="75000"/>
                  </a:schemeClr>
                </a:solidFill>
              </a:rPr>
              <a:t>Our goal is simple: to make technology more accessible, understandable, and exciting — no jargon, no fluff — just real, relatable content for real tech lovers.So whether you're a curious reader or a full-blown technophile, welcome to the future. Welcome to Tech Teckker.</a:t>
            </a:r>
            <a:endParaRPr lang="en-US" altLang="en-US" sz="1600" dirty="0">
              <a:solidFill>
                <a:schemeClr val="accent6">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1932" y="-207631"/>
            <a:ext cx="10515600" cy="1325563"/>
          </a:xfrm>
        </p:spPr>
        <p:txBody>
          <a:bodyPr/>
          <a:lstStyle/>
          <a:p>
            <a:r>
              <a:rPr lang="en-IN" i="1" u="sng" dirty="0">
                <a:solidFill>
                  <a:schemeClr val="accent6">
                    <a:lumMod val="75000"/>
                  </a:schemeClr>
                </a:solidFill>
                <a:latin typeface="Algerian" panose="04020705040A02060702" charset="0"/>
                <a:cs typeface="Algerian" panose="04020705040A02060702" charset="0"/>
              </a:rPr>
              <a:t>Fronted Page</a:t>
            </a:r>
            <a:endParaRPr lang="en-IN" i="1" u="sng" dirty="0">
              <a:solidFill>
                <a:schemeClr val="accent6">
                  <a:lumMod val="75000"/>
                </a:schemeClr>
              </a:solidFill>
              <a:latin typeface="Algerian" panose="04020705040A02060702" charset="0"/>
              <a:cs typeface="Algerian" panose="04020705040A02060702"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93262" y="1118235"/>
            <a:ext cx="9286095" cy="4351338"/>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968" y="18255"/>
            <a:ext cx="10515600" cy="1325563"/>
          </a:xfrm>
        </p:spPr>
        <p:txBody>
          <a:bodyPr/>
          <a:lstStyle/>
          <a:p>
            <a:r>
              <a:rPr lang="en-IN" dirty="0">
                <a:solidFill>
                  <a:schemeClr val="accent6">
                    <a:lumMod val="75000"/>
                  </a:schemeClr>
                </a:solidFill>
              </a:rPr>
              <a:t>             </a:t>
            </a:r>
            <a:r>
              <a:rPr lang="en-IN" i="1" u="sng" dirty="0">
                <a:solidFill>
                  <a:schemeClr val="accent6">
                    <a:lumMod val="75000"/>
                  </a:schemeClr>
                </a:solidFill>
                <a:latin typeface="Algerian" panose="04020705040A02060702" charset="0"/>
                <a:cs typeface="Algerian" panose="04020705040A02060702" charset="0"/>
              </a:rPr>
              <a:t>Backend Page</a:t>
            </a:r>
            <a:endParaRPr lang="en-IN" i="1" u="sng" dirty="0">
              <a:solidFill>
                <a:schemeClr val="accent6">
                  <a:lumMod val="75000"/>
                </a:schemeClr>
              </a:solidFill>
              <a:latin typeface="Algerian" panose="04020705040A02060702" charset="0"/>
              <a:cs typeface="Algerian" panose="04020705040A02060702"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324154"/>
            <a:ext cx="10515600" cy="4071821"/>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6" y="0"/>
            <a:ext cx="10515600" cy="1325563"/>
          </a:xfrm>
        </p:spPr>
        <p:txBody>
          <a:bodyPr/>
          <a:lstStyle/>
          <a:p>
            <a:r>
              <a:rPr lang="en-IN" i="1" u="sng" dirty="0">
                <a:solidFill>
                  <a:schemeClr val="accent6">
                    <a:lumMod val="75000"/>
                  </a:schemeClr>
                </a:solidFill>
                <a:latin typeface="Algerian" panose="04020705040A02060702" charset="0"/>
                <a:cs typeface="Algerian" panose="04020705040A02060702" charset="0"/>
              </a:rPr>
              <a:t>Database Page</a:t>
            </a:r>
            <a:endParaRPr lang="en-IN" i="1" u="sng" dirty="0">
              <a:solidFill>
                <a:schemeClr val="accent6">
                  <a:lumMod val="75000"/>
                </a:schemeClr>
              </a:solidFill>
              <a:latin typeface="Algerian" panose="04020705040A02060702" charset="0"/>
              <a:cs typeface="Algerian" panose="04020705040A02060702"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1012" y="1534474"/>
            <a:ext cx="11272788" cy="4009292"/>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solidFill>
                  <a:schemeClr val="accent6">
                    <a:lumMod val="75000"/>
                  </a:schemeClr>
                </a:solidFill>
                <a:latin typeface="Algerian" panose="04020705040A02060702" charset="0"/>
                <a:cs typeface="Algerian" panose="04020705040A02060702" charset="0"/>
              </a:rPr>
              <a:t>                     </a:t>
            </a:r>
            <a:r>
              <a:rPr lang="en-IN" i="1" u="sng" dirty="0">
                <a:solidFill>
                  <a:schemeClr val="accent6">
                    <a:lumMod val="75000"/>
                  </a:schemeClr>
                </a:solidFill>
                <a:latin typeface="Algerian" panose="04020705040A02060702" charset="0"/>
                <a:cs typeface="Algerian" panose="04020705040A02060702" charset="0"/>
              </a:rPr>
              <a:t>Benefits</a:t>
            </a:r>
            <a:r>
              <a:rPr lang="en-US" altLang="en-IN" i="1" u="sng" dirty="0">
                <a:solidFill>
                  <a:schemeClr val="accent6">
                    <a:lumMod val="75000"/>
                  </a:schemeClr>
                </a:solidFill>
                <a:latin typeface="Algerian" panose="04020705040A02060702" charset="0"/>
                <a:cs typeface="Algerian" panose="04020705040A02060702" charset="0"/>
              </a:rPr>
              <a:t> </a:t>
            </a:r>
            <a:r>
              <a:rPr lang="en-US" altLang="en-US" i="1" u="sng" dirty="0">
                <a:solidFill>
                  <a:schemeClr val="accent6">
                    <a:lumMod val="75000"/>
                  </a:schemeClr>
                </a:solidFill>
                <a:latin typeface="Algerian" panose="04020705040A02060702" charset="0"/>
                <a:cs typeface="Algerian" panose="04020705040A02060702" charset="0"/>
              </a:rPr>
              <a:t>of Tech Teckker</a:t>
            </a:r>
            <a:endParaRPr lang="en-US" altLang="en-US" i="1" u="sng" dirty="0">
              <a:solidFill>
                <a:schemeClr val="accent6">
                  <a:lumMod val="75000"/>
                </a:schemeClr>
              </a:solidFill>
              <a:latin typeface="Algerian" panose="04020705040A02060702" charset="0"/>
              <a:cs typeface="Algerian" panose="04020705040A02060702" charset="0"/>
            </a:endParaRPr>
          </a:p>
        </p:txBody>
      </p:sp>
      <p:sp>
        <p:nvSpPr>
          <p:cNvPr id="3" name="Content Placeholder 2"/>
          <p:cNvSpPr>
            <a:spLocks noGrp="1"/>
          </p:cNvSpPr>
          <p:nvPr>
            <p:ph idx="1"/>
          </p:nvPr>
        </p:nvSpPr>
        <p:spPr>
          <a:xfrm>
            <a:off x="559435" y="952500"/>
            <a:ext cx="10972800" cy="4953000"/>
          </a:xfrm>
        </p:spPr>
        <p:txBody>
          <a:bodyPr/>
          <a:lstStyle/>
          <a:p>
            <a:r>
              <a:rPr lang="en-US" altLang="en-US" sz="2000" dirty="0">
                <a:solidFill>
                  <a:schemeClr val="accent6">
                    <a:lumMod val="75000"/>
                  </a:schemeClr>
                </a:solidFill>
              </a:rPr>
              <a:t>Tech Teckker is designed not just as a content platform, but as a valuable resource for tech enthusiasts, learners, and professionals. Here are the core benefits it offers:</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r>
              <a:rPr lang="en-US" altLang="en-US" sz="1800" dirty="0">
                <a:solidFill>
                  <a:schemeClr val="accent6">
                    <a:lumMod val="75000"/>
                  </a:schemeClr>
                </a:solidFill>
              </a:rPr>
              <a:t>1. Centralized Tech Knowledge Hub</a:t>
            </a:r>
            <a:endParaRPr lang="en-US" altLang="en-US" sz="1800" dirty="0">
              <a:solidFill>
                <a:schemeClr val="accent6">
                  <a:lumMod val="75000"/>
                </a:schemeClr>
              </a:solidFill>
            </a:endParaRPr>
          </a:p>
          <a:p>
            <a:r>
              <a:rPr lang="en-US" altLang="en-US" sz="1800" dirty="0">
                <a:solidFill>
                  <a:schemeClr val="accent6">
                    <a:lumMod val="75000"/>
                  </a:schemeClr>
                </a:solidFill>
              </a:rPr>
              <a:t>Readers can access a wide range of topics — from gadget reviews to AI and cybersecurity — all in one place, saving time and effort.</a:t>
            </a:r>
            <a:endParaRPr lang="en-US" altLang="en-US" sz="1800" dirty="0">
              <a:solidFill>
                <a:schemeClr val="accent6">
                  <a:lumMod val="75000"/>
                </a:schemeClr>
              </a:solidFill>
            </a:endParaRPr>
          </a:p>
          <a:p>
            <a:endParaRPr lang="en-US" altLang="en-US" sz="1800" dirty="0">
              <a:solidFill>
                <a:schemeClr val="accent6">
                  <a:lumMod val="75000"/>
                </a:schemeClr>
              </a:solidFill>
            </a:endParaRPr>
          </a:p>
          <a:p>
            <a:r>
              <a:rPr lang="en-US" altLang="en-US" sz="1800" dirty="0">
                <a:solidFill>
                  <a:schemeClr val="accent6">
                    <a:lumMod val="75000"/>
                  </a:schemeClr>
                </a:solidFill>
              </a:rPr>
              <a:t>2. Learning Made Easy</a:t>
            </a:r>
            <a:endParaRPr lang="en-US" altLang="en-US" sz="1800" dirty="0">
              <a:solidFill>
                <a:schemeClr val="accent6">
                  <a:lumMod val="75000"/>
                </a:schemeClr>
              </a:solidFill>
            </a:endParaRPr>
          </a:p>
          <a:p>
            <a:r>
              <a:rPr lang="en-US" altLang="en-US" sz="1800" dirty="0">
                <a:solidFill>
                  <a:schemeClr val="accent6">
                    <a:lumMod val="75000"/>
                  </a:schemeClr>
                </a:solidFill>
              </a:rPr>
              <a:t>Simplified tutorials, how-to guides, and explainers make it easier for beginners to understand complex tech concepts and tools.</a:t>
            </a:r>
            <a:endParaRPr lang="en-US" altLang="en-US" sz="1800" dirty="0">
              <a:solidFill>
                <a:schemeClr val="accent6">
                  <a:lumMod val="75000"/>
                </a:schemeClr>
              </a:solidFill>
            </a:endParaRPr>
          </a:p>
          <a:p>
            <a:endParaRPr lang="en-US" altLang="en-US" sz="1800" dirty="0">
              <a:solidFill>
                <a:schemeClr val="accent6">
                  <a:lumMod val="75000"/>
                </a:schemeClr>
              </a:solidFill>
            </a:endParaRPr>
          </a:p>
          <a:p>
            <a:r>
              <a:rPr lang="en-US" altLang="en-US" sz="1800" dirty="0">
                <a:solidFill>
                  <a:schemeClr val="accent6">
                    <a:lumMod val="75000"/>
                  </a:schemeClr>
                </a:solidFill>
              </a:rPr>
              <a:t>3. Stay Updated with Trends</a:t>
            </a:r>
            <a:endParaRPr lang="en-US" altLang="en-US" sz="1800" dirty="0">
              <a:solidFill>
                <a:schemeClr val="accent6">
                  <a:lumMod val="75000"/>
                </a:schemeClr>
              </a:solidFill>
            </a:endParaRPr>
          </a:p>
          <a:p>
            <a:r>
              <a:rPr lang="en-US" altLang="en-US" sz="1800" dirty="0">
                <a:solidFill>
                  <a:schemeClr val="accent6">
                    <a:lumMod val="75000"/>
                  </a:schemeClr>
                </a:solidFill>
              </a:rPr>
              <a:t>Frequent updates and curated news help users stay current with fast-changing technology trends, product launches, and innovations.</a:t>
            </a:r>
            <a:endParaRPr lang="en-US" altLang="en-US" sz="1800" dirty="0">
              <a:solidFill>
                <a:schemeClr val="accent6">
                  <a:lumMod val="75000"/>
                </a:schemeClr>
              </a:solidFill>
            </a:endParaRPr>
          </a:p>
          <a:p>
            <a:endParaRPr lang="en-US" altLang="en-US" sz="1800" dirty="0">
              <a:solidFill>
                <a:schemeClr val="accent6">
                  <a:lumMod val="75000"/>
                </a:schemeClr>
              </a:solidFill>
            </a:endParaRPr>
          </a:p>
          <a:p>
            <a:endParaRPr lang="en-US" altLang="en-US" sz="1800" dirty="0">
              <a:solidFill>
                <a:schemeClr val="accent6">
                  <a:lumMod val="7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81355" y="267335"/>
            <a:ext cx="10857865" cy="5934710"/>
          </a:xfrm>
          <a:prstGeom prst="rect">
            <a:avLst/>
          </a:prstGeom>
          <a:noFill/>
        </p:spPr>
        <p:txBody>
          <a:bodyPr wrap="square" rtlCol="0" anchor="t">
            <a:noAutofit/>
          </a:bodyPr>
          <a:p>
            <a:r>
              <a:rPr lang="en-US" altLang="en-US" sz="2000" dirty="0">
                <a:solidFill>
                  <a:schemeClr val="accent6">
                    <a:lumMod val="75000"/>
                  </a:schemeClr>
                </a:solidFill>
                <a:sym typeface="+mn-ea"/>
              </a:rPr>
              <a:t>4. Informed Decision Making</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Detailed comparisons, honest reviews, and buying guides help users make smarter choices when purchasing tech products or services.</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r>
              <a:rPr lang="en-US" altLang="en-US" sz="2000" dirty="0">
                <a:solidFill>
                  <a:schemeClr val="accent6">
                    <a:lumMod val="75000"/>
                  </a:schemeClr>
                </a:solidFill>
                <a:sym typeface="+mn-ea"/>
              </a:rPr>
              <a:t>5. Engaged Community</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Interactive features like comments, discussions, and forums allow users to connect, share opinions, and learn from each other.</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r>
              <a:rPr lang="en-US" altLang="en-US" sz="2000" dirty="0">
                <a:solidFill>
                  <a:schemeClr val="accent6">
                    <a:lumMod val="75000"/>
                  </a:schemeClr>
                </a:solidFill>
                <a:sym typeface="+mn-ea"/>
              </a:rPr>
              <a:t>6. Professional Growth</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Aspiring tech writers and contributors can showcase their knowledge, build a portfolio, and gain visibility within the tech space.</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r>
              <a:rPr lang="en-US" altLang="en-US" sz="2000" dirty="0">
                <a:solidFill>
                  <a:schemeClr val="accent6">
                    <a:lumMod val="75000"/>
                  </a:schemeClr>
                </a:solidFill>
                <a:sym typeface="+mn-ea"/>
              </a:rPr>
              <a:t>7. SEO &amp; Developer Friendly Platform</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With a strong backend and optimized performance, the site is scalable, fast, and well-suited for both readers and contributors.</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r>
              <a:rPr lang="en-US" altLang="en-US" sz="2000" dirty="0">
                <a:solidFill>
                  <a:schemeClr val="accent6">
                    <a:lumMod val="75000"/>
                  </a:schemeClr>
                </a:solidFill>
                <a:sym typeface="+mn-ea"/>
              </a:rPr>
              <a:t>8. Personalized Experience</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Through subscriptions, bookmarks, and user profiles, readers enjoy a tailored experience based on their interests.</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endParaRPr lang="en-US" altLang="en-US" sz="2000" dirty="0">
              <a:solidFill>
                <a:schemeClr val="accent6">
                  <a:lumMod val="75000"/>
                </a:schemeClr>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352425"/>
            <a:ext cx="10972800" cy="4953000"/>
          </a:xfrm>
        </p:spPr>
        <p:txBody>
          <a:bodyPr/>
          <a:p>
            <a:r>
              <a:rPr lang="en-US" altLang="en-US" sz="2000" dirty="0">
                <a:solidFill>
                  <a:schemeClr val="accent6">
                    <a:lumMod val="75000"/>
                  </a:schemeClr>
                </a:solidFill>
                <a:sym typeface="+mn-ea"/>
              </a:rPr>
              <a:t>9. Mobile-Ready Access</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Fully responsive design ensures users can engage with content on-the-go from any device, anywhere.</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r>
              <a:rPr lang="en-US" altLang="en-US" sz="2000" dirty="0">
                <a:solidFill>
                  <a:schemeClr val="accent6">
                    <a:lumMod val="75000"/>
                  </a:schemeClr>
                </a:solidFill>
                <a:sym typeface="+mn-ea"/>
              </a:rPr>
              <a:t>10. Monetization Opportunities (Admin/Owner)</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Admins can integrate ads, sponsored content, and affiliate marketing for revenue generation while offering valuable content to users.</a:t>
            </a:r>
            <a:endParaRPr lang="en-US" altLang="en-US" sz="2000" dirty="0">
              <a:solidFill>
                <a:schemeClr val="accent6">
                  <a:lumMod val="75000"/>
                </a:schemeClr>
              </a:solidFill>
              <a:sym typeface="+mn-ea"/>
            </a:endParaRPr>
          </a:p>
          <a:p>
            <a:endParaRPr 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a:bodyPr>
          <a:lstStyle/>
          <a:p>
            <a:pPr marL="0" indent="0">
              <a:buNone/>
            </a:pPr>
            <a:r>
              <a:rPr lang="en-US" altLang="en-US" sz="8000" dirty="0">
                <a:solidFill>
                  <a:schemeClr val="accent6">
                    <a:lumMod val="75000"/>
                  </a:schemeClr>
                </a:solidFill>
              </a:rPr>
              <a:t>To ensure continuous growth, innovation, and an improved user experience, the following future enhancements are planned for Tech Teckker:</a:t>
            </a:r>
            <a:endParaRPr lang="en-US" altLang="en-US" sz="8000" dirty="0">
              <a:solidFill>
                <a:schemeClr val="accent6">
                  <a:lumMod val="75000"/>
                </a:schemeClr>
              </a:solidFill>
            </a:endParaRPr>
          </a:p>
          <a:p>
            <a:endParaRPr lang="en-US" altLang="en-US" sz="8000" dirty="0">
              <a:solidFill>
                <a:schemeClr val="accent6">
                  <a:lumMod val="75000"/>
                </a:schemeClr>
              </a:solidFill>
            </a:endParaRPr>
          </a:p>
          <a:p>
            <a:pPr marL="0" indent="0">
              <a:buNone/>
            </a:pPr>
            <a:r>
              <a:rPr lang="en-US" altLang="en-US" sz="9600" dirty="0">
                <a:solidFill>
                  <a:schemeClr val="accent6">
                    <a:lumMod val="75000"/>
                  </a:schemeClr>
                </a:solidFill>
              </a:rPr>
              <a:t>1. </a:t>
            </a:r>
            <a:r>
              <a:rPr lang="en-US" altLang="en-US" sz="9600" u="sng" dirty="0">
                <a:solidFill>
                  <a:schemeClr val="accent6">
                    <a:lumMod val="75000"/>
                  </a:schemeClr>
                </a:solidFill>
              </a:rPr>
              <a:t>Mobile App Development</a:t>
            </a:r>
            <a:endParaRPr lang="en-US" altLang="en-US" sz="9600" u="sng" dirty="0">
              <a:solidFill>
                <a:schemeClr val="accent6">
                  <a:lumMod val="75000"/>
                </a:schemeClr>
              </a:solidFill>
            </a:endParaRPr>
          </a:p>
          <a:p>
            <a:pPr marL="0" indent="0">
              <a:buNone/>
            </a:pPr>
            <a:r>
              <a:rPr lang="en-US" altLang="en-US" sz="9600" dirty="0">
                <a:solidFill>
                  <a:schemeClr val="accent6">
                    <a:lumMod val="75000"/>
                  </a:schemeClr>
                </a:solidFill>
              </a:rPr>
              <a:t>Launch dedicated Android and iOS mobile apps for better accessibility, push notifications, and a more immersive reading experience.</a:t>
            </a:r>
            <a:endParaRPr lang="en-US" altLang="en-US" sz="9600" dirty="0">
              <a:solidFill>
                <a:schemeClr val="accent6">
                  <a:lumMod val="75000"/>
                </a:schemeClr>
              </a:solidFill>
            </a:endParaRPr>
          </a:p>
          <a:p>
            <a:pPr marL="0" indent="0">
              <a:buNone/>
            </a:pPr>
            <a:r>
              <a:rPr lang="en-US" altLang="en-US" sz="9600" dirty="0">
                <a:solidFill>
                  <a:schemeClr val="accent6">
                    <a:lumMod val="75000"/>
                  </a:schemeClr>
                </a:solidFill>
              </a:rPr>
              <a:t>2. </a:t>
            </a:r>
            <a:r>
              <a:rPr lang="en-US" altLang="en-US" sz="9600" u="sng" dirty="0">
                <a:solidFill>
                  <a:schemeClr val="accent6">
                    <a:lumMod val="75000"/>
                  </a:schemeClr>
                </a:solidFill>
              </a:rPr>
              <a:t>AI-Powered Content Suggestions</a:t>
            </a:r>
            <a:endParaRPr lang="en-US" altLang="en-US" sz="9600" u="sng" dirty="0">
              <a:solidFill>
                <a:schemeClr val="accent6">
                  <a:lumMod val="75000"/>
                </a:schemeClr>
              </a:solidFill>
            </a:endParaRPr>
          </a:p>
          <a:p>
            <a:pPr marL="0" indent="0">
              <a:buNone/>
            </a:pPr>
            <a:r>
              <a:rPr lang="en-US" altLang="en-US" sz="9600" dirty="0">
                <a:solidFill>
                  <a:schemeClr val="accent6">
                    <a:lumMod val="75000"/>
                  </a:schemeClr>
                </a:solidFill>
              </a:rPr>
              <a:t>Implement AI-based recommendation systems to deliver personalized article suggestions based on user behavior and interests.</a:t>
            </a:r>
            <a:endParaRPr lang="en-US" altLang="en-US" sz="9600" dirty="0">
              <a:solidFill>
                <a:schemeClr val="accent6">
                  <a:lumMod val="75000"/>
                </a:schemeClr>
              </a:solidFill>
            </a:endParaRPr>
          </a:p>
          <a:p>
            <a:pPr marL="0" indent="0">
              <a:buNone/>
            </a:pPr>
            <a:r>
              <a:rPr lang="en-US" altLang="en-US" sz="9600" dirty="0">
                <a:solidFill>
                  <a:schemeClr val="accent6">
                    <a:lumMod val="75000"/>
                  </a:schemeClr>
                </a:solidFill>
              </a:rPr>
              <a:t>3. </a:t>
            </a:r>
            <a:r>
              <a:rPr lang="en-US" altLang="en-US" sz="9600" u="sng" dirty="0">
                <a:solidFill>
                  <a:schemeClr val="accent6">
                    <a:lumMod val="75000"/>
                  </a:schemeClr>
                </a:solidFill>
              </a:rPr>
              <a:t>Voice Search Integration</a:t>
            </a:r>
            <a:endParaRPr lang="en-US" altLang="en-US" sz="9600" u="sng" dirty="0">
              <a:solidFill>
                <a:schemeClr val="accent6">
                  <a:lumMod val="75000"/>
                </a:schemeClr>
              </a:solidFill>
            </a:endParaRPr>
          </a:p>
          <a:p>
            <a:pPr marL="0" indent="0">
              <a:buNone/>
            </a:pPr>
            <a:r>
              <a:rPr lang="en-US" altLang="en-US" sz="9600" dirty="0">
                <a:solidFill>
                  <a:schemeClr val="accent6">
                    <a:lumMod val="75000"/>
                  </a:schemeClr>
                </a:solidFill>
              </a:rPr>
              <a:t>Add voice-enabled search functionality to enhance accessibility and convenience, especially for mobile users.</a:t>
            </a:r>
            <a:endParaRPr lang="en-US" altLang="en-US" sz="9600" dirty="0">
              <a:solidFill>
                <a:schemeClr val="accent6">
                  <a:lumMod val="75000"/>
                </a:schemeClr>
              </a:solidFill>
            </a:endParaRPr>
          </a:p>
          <a:p>
            <a:endParaRPr lang="en-US" altLang="en-US" sz="9600" dirty="0">
              <a:solidFill>
                <a:schemeClr val="accent6">
                  <a:lumMod val="75000"/>
                </a:schemeClr>
              </a:solidFill>
            </a:endParaRPr>
          </a:p>
          <a:p>
            <a:endParaRPr lang="en-US" altLang="en-US" sz="8000" dirty="0">
              <a:solidFill>
                <a:schemeClr val="accent6">
                  <a:lumMod val="75000"/>
                </a:schemeClr>
              </a:solidFill>
            </a:endParaRPr>
          </a:p>
          <a:p>
            <a:endParaRPr lang="en-US" altLang="en-US" sz="8000" dirty="0">
              <a:solidFill>
                <a:schemeClr val="accent6">
                  <a:lumMod val="75000"/>
                </a:schemeClr>
              </a:solidFill>
            </a:endParaRPr>
          </a:p>
        </p:txBody>
      </p:sp>
      <p:sp>
        <p:nvSpPr>
          <p:cNvPr id="4" name="Title 3"/>
          <p:cNvSpPr/>
          <p:nvPr>
            <p:ph type="title"/>
          </p:nvPr>
        </p:nvSpPr>
        <p:spPr/>
        <p:txBody>
          <a:bodyPr/>
          <a:p>
            <a:r>
              <a:rPr lang="en-US" altLang="en-IN" i="1" dirty="0">
                <a:solidFill>
                  <a:srgbClr val="FF0000"/>
                </a:solidFill>
                <a:latin typeface="Algerian" panose="04020705040A02060702" charset="0"/>
                <a:cs typeface="Algerian" panose="04020705040A02060702" charset="0"/>
                <a:sym typeface="+mn-ea"/>
              </a:rPr>
              <a:t>                    </a:t>
            </a:r>
            <a:r>
              <a:rPr lang="en-US" altLang="en-IN" i="1" u="sng" dirty="0">
                <a:solidFill>
                  <a:srgbClr val="FF0000"/>
                </a:solidFill>
                <a:latin typeface="Algerian" panose="04020705040A02060702" charset="0"/>
                <a:cs typeface="Algerian" panose="04020705040A02060702" charset="0"/>
                <a:sym typeface="+mn-ea"/>
              </a:rPr>
              <a:t> </a:t>
            </a:r>
            <a:r>
              <a:rPr lang="en-IN" i="1" u="sng" dirty="0">
                <a:solidFill>
                  <a:srgbClr val="FF0000"/>
                </a:solidFill>
                <a:latin typeface="Algerian" panose="04020705040A02060702" charset="0"/>
                <a:cs typeface="Algerian" panose="04020705040A02060702" charset="0"/>
                <a:sym typeface="+mn-ea"/>
              </a:rPr>
              <a:t>Future  Enhancement</a:t>
            </a:r>
            <a:endParaRPr lang="en-IN" i="1" u="sng" dirty="0">
              <a:solidFill>
                <a:srgbClr val="FF0000"/>
              </a:solidFill>
              <a:latin typeface="Algerian" panose="04020705040A02060702" charset="0"/>
              <a:cs typeface="Algerian" panose="04020705040A02060702"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91465" y="53340"/>
            <a:ext cx="11534140" cy="6187440"/>
          </a:xfrm>
        </p:spPr>
        <p:txBody>
          <a:bodyPr/>
          <a:p>
            <a:pPr marL="0" indent="0">
              <a:buNone/>
            </a:pPr>
            <a:r>
              <a:rPr lang="en-US" altLang="en-US" sz="2400" dirty="0">
                <a:solidFill>
                  <a:schemeClr val="accent6">
                    <a:lumMod val="75000"/>
                  </a:schemeClr>
                </a:solidFill>
                <a:sym typeface="+mn-ea"/>
              </a:rPr>
              <a:t>4. </a:t>
            </a:r>
            <a:r>
              <a:rPr lang="en-US" altLang="en-US" sz="2400" u="sng" dirty="0">
                <a:solidFill>
                  <a:schemeClr val="accent6">
                    <a:lumMod val="75000"/>
                  </a:schemeClr>
                </a:solidFill>
                <a:sym typeface="+mn-ea"/>
              </a:rPr>
              <a:t>Multilingual Support</a:t>
            </a:r>
            <a:endParaRPr lang="en-US" altLang="en-US" sz="2400" u="sng" dirty="0">
              <a:solidFill>
                <a:schemeClr val="accent6">
                  <a:lumMod val="75000"/>
                </a:schemeClr>
              </a:solidFill>
            </a:endParaRPr>
          </a:p>
          <a:p>
            <a:pPr marL="0" indent="0">
              <a:buNone/>
            </a:pPr>
            <a:r>
              <a:rPr lang="en-US" altLang="en-US" sz="2400" dirty="0">
                <a:solidFill>
                  <a:schemeClr val="accent6">
                    <a:lumMod val="75000"/>
                  </a:schemeClr>
                </a:solidFill>
                <a:sym typeface="+mn-ea"/>
              </a:rPr>
              <a:t>Expand the blog’s reach by offering multi-language support, making content accessible to a global audience.</a:t>
            </a:r>
            <a:endParaRPr lang="en-US" altLang="en-US" sz="2400" dirty="0">
              <a:solidFill>
                <a:schemeClr val="accent6">
                  <a:lumMod val="75000"/>
                </a:schemeClr>
              </a:solidFill>
            </a:endParaRPr>
          </a:p>
          <a:p>
            <a:pPr marL="0" indent="0">
              <a:buNone/>
            </a:pPr>
            <a:r>
              <a:rPr lang="en-US" altLang="en-US" sz="2400" dirty="0">
                <a:solidFill>
                  <a:schemeClr val="accent6">
                    <a:lumMod val="75000"/>
                  </a:schemeClr>
                </a:solidFill>
                <a:sym typeface="+mn-ea"/>
              </a:rPr>
              <a:t>5. </a:t>
            </a:r>
            <a:r>
              <a:rPr lang="en-US" altLang="en-US" sz="2400" u="sng" dirty="0">
                <a:solidFill>
                  <a:schemeClr val="accent6">
                    <a:lumMod val="75000"/>
                  </a:schemeClr>
                </a:solidFill>
                <a:sym typeface="+mn-ea"/>
              </a:rPr>
              <a:t>Author Profiles &amp; Portfolios</a:t>
            </a:r>
            <a:endParaRPr lang="en-US" altLang="en-US" sz="2400" u="sng" dirty="0">
              <a:solidFill>
                <a:schemeClr val="accent6">
                  <a:lumMod val="75000"/>
                </a:schemeClr>
              </a:solidFill>
            </a:endParaRPr>
          </a:p>
          <a:p>
            <a:pPr marL="0" indent="0">
              <a:buNone/>
            </a:pPr>
            <a:r>
              <a:rPr lang="en-US" altLang="en-US" sz="2400" dirty="0">
                <a:solidFill>
                  <a:schemeClr val="accent6">
                    <a:lumMod val="75000"/>
                  </a:schemeClr>
                </a:solidFill>
                <a:sym typeface="+mn-ea"/>
              </a:rPr>
              <a:t>Introduce detailed contributor profiles with article history, bio, social links, and follower count to encourage engagement and recognition.</a:t>
            </a:r>
            <a:endParaRPr lang="en-US" altLang="en-US" sz="2400" dirty="0">
              <a:solidFill>
                <a:schemeClr val="accent6">
                  <a:lumMod val="75000"/>
                </a:schemeClr>
              </a:solidFill>
            </a:endParaRPr>
          </a:p>
          <a:p>
            <a:pPr marL="0" indent="0">
              <a:buNone/>
            </a:pPr>
            <a:r>
              <a:rPr lang="en-US" altLang="en-US" sz="2400" dirty="0">
                <a:solidFill>
                  <a:schemeClr val="accent6">
                    <a:lumMod val="75000"/>
                  </a:schemeClr>
                </a:solidFill>
                <a:sym typeface="+mn-ea"/>
              </a:rPr>
              <a:t>6. </a:t>
            </a:r>
            <a:r>
              <a:rPr lang="en-US" altLang="en-US" sz="2400" u="sng" dirty="0">
                <a:solidFill>
                  <a:schemeClr val="accent6">
                    <a:lumMod val="75000"/>
                  </a:schemeClr>
                </a:solidFill>
                <a:sym typeface="+mn-ea"/>
              </a:rPr>
              <a:t>Interactive Media Integration</a:t>
            </a:r>
            <a:endParaRPr lang="en-US" altLang="en-US" sz="2400" u="sng" dirty="0">
              <a:solidFill>
                <a:schemeClr val="accent6">
                  <a:lumMod val="75000"/>
                </a:schemeClr>
              </a:solidFill>
            </a:endParaRPr>
          </a:p>
          <a:p>
            <a:pPr marL="0" indent="0">
              <a:buNone/>
            </a:pPr>
            <a:r>
              <a:rPr lang="en-US" altLang="en-US" sz="2400" dirty="0">
                <a:solidFill>
                  <a:schemeClr val="accent6">
                    <a:lumMod val="75000"/>
                  </a:schemeClr>
                </a:solidFill>
                <a:sym typeface="+mn-ea"/>
              </a:rPr>
              <a:t>Include podcasts, video reviews, livestreams, and infographics to make the content more dynamic and diverse.</a:t>
            </a:r>
            <a:endParaRPr lang="en-US" altLang="en-US" sz="2400" dirty="0">
              <a:solidFill>
                <a:schemeClr val="accent6">
                  <a:lumMod val="75000"/>
                </a:schemeClr>
              </a:solidFill>
            </a:endParaRPr>
          </a:p>
          <a:p>
            <a:pPr marL="0" indent="0">
              <a:buNone/>
            </a:pPr>
            <a:r>
              <a:rPr lang="en-US" altLang="en-US" sz="2400" dirty="0">
                <a:solidFill>
                  <a:schemeClr val="accent6">
                    <a:lumMod val="75000"/>
                  </a:schemeClr>
                </a:solidFill>
                <a:sym typeface="+mn-ea"/>
              </a:rPr>
              <a:t>7. </a:t>
            </a:r>
            <a:r>
              <a:rPr lang="en-US" altLang="en-US" sz="2400" u="sng" dirty="0">
                <a:solidFill>
                  <a:schemeClr val="accent6">
                    <a:lumMod val="75000"/>
                  </a:schemeClr>
                </a:solidFill>
                <a:sym typeface="+mn-ea"/>
              </a:rPr>
              <a:t>Community Forums &amp; Q&amp;A Section</a:t>
            </a:r>
            <a:endParaRPr lang="en-US" altLang="en-US" sz="2400" u="sng" dirty="0">
              <a:solidFill>
                <a:schemeClr val="accent6">
                  <a:lumMod val="75000"/>
                </a:schemeClr>
              </a:solidFill>
            </a:endParaRPr>
          </a:p>
          <a:p>
            <a:pPr marL="0" indent="0">
              <a:buNone/>
            </a:pPr>
            <a:r>
              <a:rPr lang="en-US" altLang="en-US" sz="2400" dirty="0">
                <a:solidFill>
                  <a:schemeClr val="accent6">
                    <a:lumMod val="75000"/>
                  </a:schemeClr>
                </a:solidFill>
                <a:sym typeface="+mn-ea"/>
              </a:rPr>
              <a:t>Build an active tech discussion forum or Stack Overflow-style Q&amp;A space to foster deeper community involvement and problem-solving.</a:t>
            </a:r>
            <a:endParaRPr lang="en-US" altLang="en-US" sz="2400" dirty="0">
              <a:solidFill>
                <a:schemeClr val="accent6">
                  <a:lumMod val="75000"/>
                </a:schemeClr>
              </a:solidFill>
            </a:endParaRPr>
          </a:p>
          <a:p>
            <a:pPr marL="0" indent="0">
              <a:buNone/>
            </a:pPr>
            <a:r>
              <a:rPr lang="en-US" altLang="en-US" sz="2400" dirty="0">
                <a:solidFill>
                  <a:schemeClr val="accent6">
                    <a:lumMod val="75000"/>
                  </a:schemeClr>
                </a:solidFill>
                <a:sym typeface="+mn-ea"/>
              </a:rPr>
              <a:t>8. </a:t>
            </a:r>
            <a:r>
              <a:rPr lang="en-US" altLang="en-US" sz="2400" u="sng" dirty="0">
                <a:solidFill>
                  <a:schemeClr val="accent6">
                    <a:lumMod val="75000"/>
                  </a:schemeClr>
                </a:solidFill>
                <a:sym typeface="+mn-ea"/>
              </a:rPr>
              <a:t>Newsletter Automation with AI</a:t>
            </a:r>
            <a:endParaRPr lang="en-US" altLang="en-US" sz="2400" u="sng" dirty="0">
              <a:solidFill>
                <a:schemeClr val="accent6">
                  <a:lumMod val="75000"/>
                </a:schemeClr>
              </a:solidFill>
            </a:endParaRPr>
          </a:p>
          <a:p>
            <a:pPr marL="0" indent="0">
              <a:buNone/>
            </a:pPr>
            <a:r>
              <a:rPr lang="en-US" altLang="en-US" sz="2400" dirty="0">
                <a:solidFill>
                  <a:schemeClr val="accent6">
                    <a:lumMod val="75000"/>
                  </a:schemeClr>
                </a:solidFill>
                <a:sym typeface="+mn-ea"/>
              </a:rPr>
              <a:t>Use AI to auto-generate custom weekly or monthly newsletters based on users’ favorite topics and read history.</a:t>
            </a:r>
            <a:endParaRPr lang="en-US" altLang="en-US" sz="2400" dirty="0">
              <a:solidFill>
                <a:schemeClr val="accent6">
                  <a:lumMod val="75000"/>
                </a:schemeClr>
              </a:solidFill>
            </a:endParaRPr>
          </a:p>
          <a:p>
            <a:endParaRPr lang="en-US" altLang="en-US" sz="2000" dirty="0">
              <a:solidFill>
                <a:schemeClr val="accent6">
                  <a:lumMod val="75000"/>
                </a:schemeClr>
              </a:solidFill>
            </a:endParaRPr>
          </a:p>
          <a:p>
            <a:endParaRPr 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solidFill>
                  <a:schemeClr val="accent6">
                    <a:lumMod val="75000"/>
                  </a:schemeClr>
                </a:solidFill>
                <a:latin typeface="Algerian" panose="04020705040A02060702" charset="0"/>
                <a:cs typeface="Algerian" panose="04020705040A02060702" charset="0"/>
              </a:rPr>
              <a:t>                    </a:t>
            </a:r>
            <a:r>
              <a:rPr lang="en-IN" i="1" u="sng" dirty="0">
                <a:solidFill>
                  <a:schemeClr val="accent6">
                    <a:lumMod val="75000"/>
                  </a:schemeClr>
                </a:solidFill>
                <a:latin typeface="Algerian" panose="04020705040A02060702" charset="0"/>
                <a:cs typeface="Algerian" panose="04020705040A02060702" charset="0"/>
              </a:rPr>
              <a:t>Challenges and Solution </a:t>
            </a:r>
            <a:endParaRPr lang="en-IN" i="1" u="sng" dirty="0">
              <a:solidFill>
                <a:schemeClr val="accent6">
                  <a:lumMod val="75000"/>
                </a:schemeClr>
              </a:solidFill>
              <a:latin typeface="Algerian" panose="04020705040A02060702" charset="0"/>
              <a:cs typeface="Algerian" panose="04020705040A02060702" charset="0"/>
            </a:endParaRPr>
          </a:p>
        </p:txBody>
      </p:sp>
      <p:sp>
        <p:nvSpPr>
          <p:cNvPr id="3" name="Content Placeholder 2"/>
          <p:cNvSpPr>
            <a:spLocks noGrp="1"/>
          </p:cNvSpPr>
          <p:nvPr>
            <p:ph idx="1"/>
          </p:nvPr>
        </p:nvSpPr>
        <p:spPr/>
        <p:txBody>
          <a:bodyPr>
            <a:normAutofit/>
          </a:bodyPr>
          <a:lstStyle/>
          <a:p>
            <a:pPr>
              <a:buNone/>
            </a:pPr>
            <a:r>
              <a:rPr lang="en-US" b="1" dirty="0">
                <a:solidFill>
                  <a:schemeClr val="accent6">
                    <a:lumMod val="75000"/>
                  </a:schemeClr>
                </a:solidFill>
              </a:rPr>
              <a:t> </a:t>
            </a:r>
            <a:endParaRPr lang="en-IN" sz="2580" dirty="0">
              <a:solidFill>
                <a:schemeClr val="accent6">
                  <a:lumMod val="75000"/>
                </a:schemeClr>
              </a:solidFill>
            </a:endParaRPr>
          </a:p>
        </p:txBody>
      </p:sp>
      <p:sp>
        <p:nvSpPr>
          <p:cNvPr id="4" name="Text Box 3"/>
          <p:cNvSpPr txBox="1"/>
          <p:nvPr/>
        </p:nvSpPr>
        <p:spPr>
          <a:xfrm>
            <a:off x="294005" y="773430"/>
            <a:ext cx="11689080" cy="5354320"/>
          </a:xfrm>
          <a:prstGeom prst="rect">
            <a:avLst/>
          </a:prstGeom>
        </p:spPr>
        <p:txBody>
          <a:bodyPr>
            <a:noAutofit/>
          </a:bodyPr>
          <a:p>
            <a:r>
              <a:rPr sz="2000">
                <a:solidFill>
                  <a:srgbClr val="FF0000"/>
                </a:solidFill>
              </a:rPr>
              <a:t>Launching and managing a tech blog like Tech Teckker comes with a range of challenges. Below are some of the key issues and the strategies proposed to overcome them:</a:t>
            </a:r>
            <a:endParaRPr sz="2000">
              <a:solidFill>
                <a:srgbClr val="FF0000"/>
              </a:solidFill>
            </a:endParaRPr>
          </a:p>
          <a:p>
            <a:pPr>
              <a:spcAft>
                <a:spcPct val="60000"/>
              </a:spcAft>
            </a:pPr>
            <a:r>
              <a:rPr sz="2000" b="1">
                <a:solidFill>
                  <a:srgbClr val="FF0000"/>
                </a:solidFill>
              </a:rPr>
              <a:t>1. Challenge: Content Consistency</a:t>
            </a:r>
            <a:endParaRPr sz="2000" b="1">
              <a:solidFill>
                <a:srgbClr val="FF0000"/>
              </a:solidFill>
            </a:endParaRPr>
          </a:p>
          <a:p>
            <a:pPr>
              <a:spcAft>
                <a:spcPct val="60000"/>
              </a:spcAft>
            </a:pPr>
            <a:r>
              <a:rPr sz="2000">
                <a:solidFill>
                  <a:srgbClr val="FF0000"/>
                </a:solidFill>
              </a:rPr>
              <a:t>Maintaining a steady flow of high-quality, up-to-date content is time-consuming and requires a team effort.</a:t>
            </a:r>
            <a:endParaRPr sz="2000">
              <a:solidFill>
                <a:srgbClr val="FF0000"/>
              </a:solidFill>
            </a:endParaRPr>
          </a:p>
          <a:p>
            <a:pPr>
              <a:spcAft>
                <a:spcPct val="60000"/>
              </a:spcAft>
            </a:pPr>
            <a:r>
              <a:rPr sz="2000">
                <a:solidFill>
                  <a:srgbClr val="FF0000"/>
                </a:solidFill>
              </a:rPr>
              <a:t>Create a content calendar to plan and schedule posts in advance.</a:t>
            </a:r>
            <a:endParaRPr sz="2000">
              <a:solidFill>
                <a:srgbClr val="FF0000"/>
              </a:solidFill>
            </a:endParaRPr>
          </a:p>
          <a:p>
            <a:pPr>
              <a:spcAft>
                <a:spcPct val="60000"/>
              </a:spcAft>
            </a:pPr>
            <a:r>
              <a:rPr sz="2000">
                <a:solidFill>
                  <a:srgbClr val="FF0000"/>
                </a:solidFill>
              </a:rPr>
              <a:t>Encourage guest posts and contributions from the tech community.</a:t>
            </a:r>
            <a:endParaRPr sz="2000">
              <a:solidFill>
                <a:srgbClr val="FF0000"/>
              </a:solidFill>
            </a:endParaRPr>
          </a:p>
          <a:p>
            <a:pPr indent="0">
              <a:buFont typeface="Arial" panose="020B0604020202020204"/>
              <a:buNone/>
            </a:pPr>
            <a:r>
              <a:rPr sz="2000">
                <a:solidFill>
                  <a:srgbClr val="FF0000"/>
                </a:solidFill>
              </a:rPr>
              <a:t>Use AI tools for idea generation and topic research.</a:t>
            </a:r>
            <a:endParaRPr sz="2000">
              <a:solidFill>
                <a:srgbClr val="FF0000"/>
              </a:solidFill>
            </a:endParaRPr>
          </a:p>
          <a:p>
            <a:pPr>
              <a:spcAft>
                <a:spcPct val="60000"/>
              </a:spcAft>
            </a:pPr>
            <a:r>
              <a:rPr sz="2000" b="1">
                <a:solidFill>
                  <a:srgbClr val="FF0000"/>
                </a:solidFill>
              </a:rPr>
              <a:t>2. Challenge: Standing Out in a Crowded Market</a:t>
            </a:r>
            <a:endParaRPr sz="2000" b="1">
              <a:solidFill>
                <a:srgbClr val="FF0000"/>
              </a:solidFill>
            </a:endParaRPr>
          </a:p>
          <a:p>
            <a:r>
              <a:rPr sz="2000">
                <a:solidFill>
                  <a:srgbClr val="FF0000"/>
                </a:solidFill>
              </a:rPr>
              <a:t>The tech blog space is highly competitive, with many established players.</a:t>
            </a:r>
            <a:endParaRPr sz="2000">
              <a:solidFill>
                <a:srgbClr val="FF0000"/>
              </a:solidFill>
            </a:endParaRPr>
          </a:p>
          <a:p>
            <a:pPr>
              <a:buFont typeface="Arial" panose="020B0604020202020204"/>
              <a:buChar char="•"/>
            </a:pPr>
            <a:r>
              <a:rPr sz="2000">
                <a:solidFill>
                  <a:srgbClr val="FF0000"/>
                </a:solidFill>
              </a:rPr>
              <a:t>Focus on niche content like tutorials, local tech news, or specific product segments.</a:t>
            </a:r>
            <a:endParaRPr sz="2000">
              <a:solidFill>
                <a:srgbClr val="FF0000"/>
              </a:solidFill>
            </a:endParaRPr>
          </a:p>
          <a:p>
            <a:pPr>
              <a:buFont typeface="Arial" panose="020B0604020202020204"/>
              <a:buChar char="•"/>
            </a:pPr>
            <a:r>
              <a:rPr sz="2000">
                <a:solidFill>
                  <a:srgbClr val="FF0000"/>
                </a:solidFill>
              </a:rPr>
              <a:t>Build a unique brand voice and offer in-depth, original analysis rather than just news reposts.</a:t>
            </a:r>
            <a:endParaRPr sz="2000">
              <a:solidFill>
                <a:srgbClr val="FF0000"/>
              </a:solidFill>
            </a:endParaRPr>
          </a:p>
          <a:p>
            <a:pPr>
              <a:buFont typeface="Arial" panose="020B0604020202020204"/>
              <a:buChar char="•"/>
            </a:pPr>
            <a:r>
              <a:rPr sz="2000">
                <a:solidFill>
                  <a:srgbClr val="FF0000"/>
                </a:solidFill>
              </a:rPr>
              <a:t>Leverage SEO best practices and target long-tail keywords.</a:t>
            </a:r>
            <a:endParaRPr sz="2000">
              <a:solidFill>
                <a:srgbClr val="FF0000"/>
              </a:solidFill>
            </a:endParaRPr>
          </a:p>
          <a:p>
            <a:pPr>
              <a:spcAft>
                <a:spcPct val="60000"/>
              </a:spcAft>
            </a:pPr>
            <a:endParaRPr sz="200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222250"/>
            <a:ext cx="10972800" cy="5718175"/>
          </a:xfrm>
        </p:spPr>
        <p:txBody>
          <a:bodyPr/>
          <a:p>
            <a:pPr>
              <a:spcAft>
                <a:spcPct val="60000"/>
              </a:spcAft>
            </a:pPr>
            <a:r>
              <a:rPr sz="2000" b="1">
                <a:solidFill>
                  <a:srgbClr val="FF0000"/>
                </a:solidFill>
                <a:sym typeface="+mn-ea"/>
              </a:rPr>
              <a:t>3. Challenge: Driving Traffic and User Engagement</a:t>
            </a:r>
            <a:endParaRPr sz="2000" b="1">
              <a:solidFill>
                <a:srgbClr val="FF0000"/>
              </a:solidFill>
            </a:endParaRPr>
          </a:p>
          <a:p>
            <a:r>
              <a:rPr sz="2000">
                <a:solidFill>
                  <a:srgbClr val="FF0000"/>
                </a:solidFill>
                <a:sym typeface="+mn-ea"/>
              </a:rPr>
              <a:t>Attracting and retaining readers can be difficult in the early stages.</a:t>
            </a:r>
            <a:endParaRPr sz="2000">
              <a:solidFill>
                <a:srgbClr val="FF0000"/>
              </a:solidFill>
            </a:endParaRPr>
          </a:p>
          <a:p>
            <a:r>
              <a:rPr sz="2000">
                <a:solidFill>
                  <a:srgbClr val="FF0000"/>
                </a:solidFill>
                <a:sym typeface="+mn-ea"/>
              </a:rPr>
              <a:t>Promote content on social media, forums, and Reddit communities.</a:t>
            </a:r>
            <a:endParaRPr sz="2000">
              <a:solidFill>
                <a:srgbClr val="FF0000"/>
              </a:solidFill>
            </a:endParaRPr>
          </a:p>
          <a:p>
            <a:pPr>
              <a:buFont typeface="Arial" panose="020B0604020202020204"/>
              <a:buChar char="•"/>
            </a:pPr>
            <a:r>
              <a:rPr sz="2000">
                <a:solidFill>
                  <a:srgbClr val="FF0000"/>
                </a:solidFill>
                <a:sym typeface="+mn-ea"/>
              </a:rPr>
              <a:t>Implement email newsletters and push notifications.</a:t>
            </a:r>
            <a:endParaRPr sz="2000">
              <a:solidFill>
                <a:srgbClr val="FF0000"/>
              </a:solidFill>
            </a:endParaRPr>
          </a:p>
          <a:p>
            <a:pPr>
              <a:buFont typeface="Arial" panose="020B0604020202020204"/>
              <a:buChar char="•"/>
            </a:pPr>
            <a:r>
              <a:rPr sz="2000">
                <a:solidFill>
                  <a:srgbClr val="FF0000"/>
                </a:solidFill>
                <a:sym typeface="+mn-ea"/>
              </a:rPr>
              <a:t>Add interactive elements like polls, comment sections, and reader surveys.</a:t>
            </a:r>
            <a:endParaRPr sz="2000">
              <a:solidFill>
                <a:srgbClr val="FF0000"/>
              </a:solidFill>
            </a:endParaRPr>
          </a:p>
          <a:p>
            <a:pPr>
              <a:spcAft>
                <a:spcPct val="60000"/>
              </a:spcAft>
            </a:pPr>
            <a:r>
              <a:rPr sz="2000" b="1">
                <a:solidFill>
                  <a:srgbClr val="FF0000"/>
                </a:solidFill>
                <a:sym typeface="+mn-ea"/>
              </a:rPr>
              <a:t>4. Challenge: Managing Technical Aspects</a:t>
            </a:r>
            <a:endParaRPr sz="2000" b="1">
              <a:solidFill>
                <a:srgbClr val="FF0000"/>
              </a:solidFill>
            </a:endParaRPr>
          </a:p>
          <a:p>
            <a:r>
              <a:rPr sz="2000">
                <a:solidFill>
                  <a:srgbClr val="FF0000"/>
                </a:solidFill>
                <a:sym typeface="+mn-ea"/>
              </a:rPr>
              <a:t>Performance issues, bugs, and security concerns can affect the user experience.</a:t>
            </a:r>
            <a:endParaRPr sz="2000">
              <a:solidFill>
                <a:srgbClr val="FF0000"/>
              </a:solidFill>
            </a:endParaRPr>
          </a:p>
          <a:p>
            <a:pPr>
              <a:buFont typeface="Arial" panose="020B0604020202020204"/>
              <a:buChar char="•"/>
            </a:pPr>
            <a:r>
              <a:rPr sz="2000">
                <a:solidFill>
                  <a:srgbClr val="FF0000"/>
                </a:solidFill>
                <a:sym typeface="+mn-ea"/>
              </a:rPr>
              <a:t>Use a reliable CMS (like WordPress or a custom-built backend) with regular maintenance.</a:t>
            </a:r>
            <a:endParaRPr sz="2000">
              <a:solidFill>
                <a:srgbClr val="FF0000"/>
              </a:solidFill>
            </a:endParaRPr>
          </a:p>
          <a:p>
            <a:pPr>
              <a:buFont typeface="Arial" panose="020B0604020202020204"/>
              <a:buChar char="•"/>
            </a:pPr>
            <a:r>
              <a:rPr sz="2000">
                <a:solidFill>
                  <a:srgbClr val="FF0000"/>
                </a:solidFill>
                <a:sym typeface="+mn-ea"/>
              </a:rPr>
              <a:t>Ensure responsive design and optimize loading speed.</a:t>
            </a:r>
            <a:endParaRPr sz="2000">
              <a:solidFill>
                <a:srgbClr val="FF0000"/>
              </a:solidFill>
            </a:endParaRPr>
          </a:p>
          <a:p>
            <a:pPr>
              <a:buFont typeface="Arial" panose="020B0604020202020204"/>
              <a:buChar char="•"/>
            </a:pPr>
            <a:r>
              <a:rPr sz="2000">
                <a:solidFill>
                  <a:srgbClr val="FF0000"/>
                </a:solidFill>
                <a:sym typeface="+mn-ea"/>
              </a:rPr>
              <a:t>Implement security measures like SSL, backups, and firewalls.</a:t>
            </a:r>
            <a:endParaRPr sz="2000">
              <a:solidFill>
                <a:srgbClr val="FF0000"/>
              </a:solidFill>
            </a:endParaRPr>
          </a:p>
          <a:p>
            <a:endParaRPr lang="en-US" sz="20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8780" y="427355"/>
            <a:ext cx="2607310" cy="1325880"/>
          </a:xfrm>
        </p:spPr>
        <p:txBody>
          <a:bodyPr/>
          <a:lstStyle/>
          <a:p>
            <a:r>
              <a:rPr lang="en-IN" i="1" u="sng" dirty="0">
                <a:solidFill>
                  <a:schemeClr val="accent6">
                    <a:lumMod val="75000"/>
                  </a:schemeClr>
                </a:solidFill>
                <a:latin typeface="Algerian" panose="04020705040A02060702" charset="0"/>
                <a:cs typeface="Algerian" panose="04020705040A02060702" charset="0"/>
              </a:rPr>
              <a:t>content</a:t>
            </a:r>
            <a:endParaRPr lang="en-IN" i="1" u="sng" dirty="0">
              <a:solidFill>
                <a:schemeClr val="accent6">
                  <a:lumMod val="75000"/>
                </a:schemeClr>
              </a:solidFill>
              <a:latin typeface="Algerian" panose="04020705040A02060702" charset="0"/>
              <a:cs typeface="Algerian" panose="04020705040A02060702" charset="0"/>
            </a:endParaRPr>
          </a:p>
        </p:txBody>
      </p:sp>
      <p:sp>
        <p:nvSpPr>
          <p:cNvPr id="3" name="Content Placeholder 2"/>
          <p:cNvSpPr>
            <a:spLocks noGrp="1"/>
          </p:cNvSpPr>
          <p:nvPr>
            <p:ph idx="1"/>
          </p:nvPr>
        </p:nvSpPr>
        <p:spPr>
          <a:xfrm>
            <a:off x="357753" y="1329679"/>
            <a:ext cx="10515600" cy="4351338"/>
          </a:xfrm>
        </p:spPr>
        <p:txBody>
          <a:bodyPr>
            <a:normAutofit fontScale="85000" lnSpcReduction="20000"/>
          </a:bodyPr>
          <a:lstStyle/>
          <a:p>
            <a:r>
              <a:rPr lang="en-US" sz="2800" b="1" dirty="0">
                <a:solidFill>
                  <a:schemeClr val="accent6">
                    <a:lumMod val="75000"/>
                  </a:schemeClr>
                </a:solidFill>
                <a:latin typeface="Aptos" panose="020B0004020202020204" pitchFamily="34" charset="0"/>
              </a:rPr>
              <a:t>1.Objective</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2.Key Features</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3.System Requirement</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4.Tools and Technology</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5.ER Diagram</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6.benfits</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7.Screenshot of </a:t>
            </a:r>
            <a:r>
              <a:rPr lang="en-US" b="1" dirty="0">
                <a:solidFill>
                  <a:schemeClr val="accent6">
                    <a:lumMod val="75000"/>
                  </a:schemeClr>
                </a:solidFill>
                <a:latin typeface="Aptos" panose="020B0004020202020204" pitchFamily="34" charset="0"/>
              </a:rPr>
              <a:t>TECH-TEKKER</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8.Future Enhancements</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9.Challenges and solution</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10.Security features</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11.Conclusion</a:t>
            </a:r>
            <a:endParaRPr lang="en-US" sz="2800" b="1" dirty="0">
              <a:solidFill>
                <a:schemeClr val="accent6">
                  <a:lumMod val="75000"/>
                </a:schemeClr>
              </a:solidFill>
              <a:latin typeface="Aptos" panose="020B0004020202020204" pitchFamily="34" charset="0"/>
            </a:endParaRPr>
          </a:p>
          <a:p>
            <a:endParaRPr lang="en-IN" dirty="0">
              <a:solidFill>
                <a:schemeClr val="accent6">
                  <a:lumMod val="7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298450"/>
            <a:ext cx="10972800" cy="4953000"/>
          </a:xfrm>
        </p:spPr>
        <p:txBody>
          <a:bodyPr/>
          <a:p>
            <a:pPr>
              <a:spcAft>
                <a:spcPct val="60000"/>
              </a:spcAft>
            </a:pPr>
            <a:r>
              <a:rPr sz="2000" b="1">
                <a:solidFill>
                  <a:srgbClr val="FF0000"/>
                </a:solidFill>
                <a:sym typeface="+mn-ea"/>
              </a:rPr>
              <a:t>5. Challenge: Monetization Without Compromising UX</a:t>
            </a:r>
            <a:endParaRPr sz="2000" b="1">
              <a:solidFill>
                <a:srgbClr val="FF0000"/>
              </a:solidFill>
            </a:endParaRPr>
          </a:p>
          <a:p>
            <a:r>
              <a:rPr sz="2000">
                <a:solidFill>
                  <a:srgbClr val="FF0000"/>
                </a:solidFill>
                <a:sym typeface="+mn-ea"/>
              </a:rPr>
              <a:t>Generating revenue while keeping the blog user-friendly and ad-light is a balancing act.</a:t>
            </a:r>
            <a:endParaRPr sz="2000">
              <a:solidFill>
                <a:srgbClr val="FF0000"/>
              </a:solidFill>
            </a:endParaRPr>
          </a:p>
          <a:p>
            <a:pPr>
              <a:buFont typeface="Arial" panose="020B0604020202020204"/>
              <a:buChar char="•"/>
            </a:pPr>
            <a:r>
              <a:rPr sz="2000">
                <a:solidFill>
                  <a:srgbClr val="FF0000"/>
                </a:solidFill>
                <a:sym typeface="+mn-ea"/>
              </a:rPr>
              <a:t>Use non-intrusive ads, affiliate links, and sponsored content.</a:t>
            </a:r>
            <a:endParaRPr sz="2000">
              <a:solidFill>
                <a:srgbClr val="FF0000"/>
              </a:solidFill>
            </a:endParaRPr>
          </a:p>
          <a:p>
            <a:pPr>
              <a:buFont typeface="Arial" panose="020B0604020202020204"/>
              <a:buChar char="•"/>
            </a:pPr>
            <a:r>
              <a:rPr sz="2000">
                <a:solidFill>
                  <a:srgbClr val="FF0000"/>
                </a:solidFill>
                <a:sym typeface="+mn-ea"/>
              </a:rPr>
              <a:t>Offer premium memberships for exclusive content and an ad-free experience.</a:t>
            </a:r>
            <a:endParaRPr sz="2000">
              <a:solidFill>
                <a:srgbClr val="FF0000"/>
              </a:solidFill>
            </a:endParaRPr>
          </a:p>
          <a:p>
            <a:pPr>
              <a:buFont typeface="Arial" panose="020B0604020202020204"/>
              <a:buChar char="•"/>
            </a:pPr>
            <a:r>
              <a:rPr sz="2000">
                <a:solidFill>
                  <a:srgbClr val="FF0000"/>
                </a:solidFill>
                <a:sym typeface="+mn-ea"/>
              </a:rPr>
              <a:t>Introduce product comparisons and buying guides with affiliate tie-ins.</a:t>
            </a:r>
            <a:endParaRPr sz="2000">
              <a:solidFill>
                <a:srgbClr val="FF0000"/>
              </a:solidFill>
            </a:endParaRPr>
          </a:p>
          <a:p>
            <a:pPr>
              <a:spcAft>
                <a:spcPct val="60000"/>
              </a:spcAft>
            </a:pPr>
            <a:r>
              <a:rPr sz="2000" b="1">
                <a:solidFill>
                  <a:srgbClr val="FF0000"/>
                </a:solidFill>
                <a:sym typeface="+mn-ea"/>
              </a:rPr>
              <a:t>6. Challenge: Keeping Up with Rapid Tech Evolution</a:t>
            </a:r>
            <a:endParaRPr sz="2000" b="1">
              <a:solidFill>
                <a:srgbClr val="FF0000"/>
              </a:solidFill>
            </a:endParaRPr>
          </a:p>
          <a:p>
            <a:r>
              <a:rPr sz="2000">
                <a:solidFill>
                  <a:srgbClr val="FF0000"/>
                </a:solidFill>
                <a:sym typeface="+mn-ea"/>
              </a:rPr>
              <a:t>Technology evolves quickly, making older content obsolete.</a:t>
            </a:r>
            <a:endParaRPr sz="2000">
              <a:solidFill>
                <a:srgbClr val="FF0000"/>
              </a:solidFill>
            </a:endParaRPr>
          </a:p>
          <a:p>
            <a:pPr>
              <a:buFont typeface="Arial" panose="020B0604020202020204"/>
              <a:buChar char="•"/>
            </a:pPr>
            <a:r>
              <a:rPr sz="2000">
                <a:solidFill>
                  <a:srgbClr val="FF0000"/>
                </a:solidFill>
                <a:sym typeface="+mn-ea"/>
              </a:rPr>
              <a:t>Regularly audit and update existing articles.</a:t>
            </a:r>
            <a:endParaRPr sz="2000">
              <a:solidFill>
                <a:srgbClr val="FF0000"/>
              </a:solidFill>
            </a:endParaRPr>
          </a:p>
          <a:p>
            <a:pPr>
              <a:buFont typeface="Arial" panose="020B0604020202020204"/>
              <a:buChar char="•"/>
            </a:pPr>
            <a:r>
              <a:rPr sz="2000">
                <a:solidFill>
                  <a:srgbClr val="FF0000"/>
                </a:solidFill>
                <a:sym typeface="+mn-ea"/>
              </a:rPr>
              <a:t>Use versioned content, indicating if the article is current as of a specific date.</a:t>
            </a:r>
            <a:endParaRPr sz="2000">
              <a:solidFill>
                <a:srgbClr val="FF0000"/>
              </a:solidFill>
            </a:endParaRPr>
          </a:p>
          <a:p>
            <a:pPr>
              <a:buFont typeface="Arial" panose="020B0604020202020204"/>
              <a:buChar char="•"/>
            </a:pPr>
            <a:r>
              <a:rPr sz="2000">
                <a:solidFill>
                  <a:srgbClr val="FF0000"/>
                </a:solidFill>
                <a:sym typeface="+mn-ea"/>
              </a:rPr>
              <a:t>Enable community suggestions or flags for outdated content.</a:t>
            </a:r>
            <a:endParaRPr sz="2000">
              <a:solidFill>
                <a:srgbClr val="FF0000"/>
              </a:solidFill>
            </a:endParaRPr>
          </a:p>
          <a:p>
            <a:endParaRPr lang="en-US" sz="2000">
              <a:solidFill>
                <a:srgbClr val="FF0000"/>
              </a:solidFill>
            </a:endParaRPr>
          </a:p>
          <a:p>
            <a:endParaRPr lang="en-US" sz="200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solidFill>
                  <a:schemeClr val="accent6">
                    <a:lumMod val="75000"/>
                  </a:schemeClr>
                </a:solidFill>
              </a:rPr>
              <a:t>                          </a:t>
            </a:r>
            <a:r>
              <a:rPr lang="en-IN" i="1" u="sng" dirty="0">
                <a:solidFill>
                  <a:schemeClr val="accent6">
                    <a:lumMod val="75000"/>
                  </a:schemeClr>
                </a:solidFill>
                <a:latin typeface="Algerian" panose="04020705040A02060702" charset="0"/>
                <a:cs typeface="Algerian" panose="04020705040A02060702" charset="0"/>
              </a:rPr>
              <a:t>Security Features</a:t>
            </a:r>
            <a:endParaRPr lang="en-IN" i="1" u="sng" dirty="0">
              <a:solidFill>
                <a:schemeClr val="accent6">
                  <a:lumMod val="75000"/>
                </a:schemeClr>
              </a:solidFill>
              <a:latin typeface="Algerian" panose="04020705040A02060702" charset="0"/>
              <a:cs typeface="Algerian" panose="04020705040A02060702" charset="0"/>
            </a:endParaRPr>
          </a:p>
        </p:txBody>
      </p:sp>
      <p:sp>
        <p:nvSpPr>
          <p:cNvPr id="3" name="Content Placeholder 2"/>
          <p:cNvSpPr>
            <a:spLocks noGrp="1"/>
          </p:cNvSpPr>
          <p:nvPr>
            <p:ph idx="1"/>
          </p:nvPr>
        </p:nvSpPr>
        <p:spPr>
          <a:xfrm>
            <a:off x="609600" y="952500"/>
            <a:ext cx="10972800" cy="4953000"/>
          </a:xfrm>
        </p:spPr>
        <p:txBody>
          <a:bodyPr>
            <a:normAutofit lnSpcReduction="10000"/>
          </a:bodyPr>
          <a:lstStyle/>
          <a:p>
            <a:pPr>
              <a:lnSpc>
                <a:spcPct val="150000"/>
              </a:lnSpc>
            </a:pPr>
            <a:r>
              <a:rPr lang="en-IN" sz="2595" b="1" dirty="0">
                <a:solidFill>
                  <a:srgbClr val="FF0000"/>
                </a:solidFill>
                <a:latin typeface="Aptos" panose="020B0004020202020204" pitchFamily="34" charset="0"/>
                <a:sym typeface="+mn-ea"/>
              </a:rPr>
              <a:t>1.CSRF(Cross Site Request Forgery)</a:t>
            </a:r>
            <a:endParaRPr lang="en-IN" sz="2595" b="1" dirty="0">
              <a:solidFill>
                <a:srgbClr val="FF0000"/>
              </a:solidFill>
              <a:latin typeface="Aptos" panose="020B0004020202020204" pitchFamily="34" charset="0"/>
            </a:endParaRPr>
          </a:p>
          <a:p>
            <a:pPr>
              <a:lnSpc>
                <a:spcPct val="150000"/>
              </a:lnSpc>
            </a:pPr>
            <a:r>
              <a:rPr lang="en-IN" sz="2595" b="1" dirty="0">
                <a:solidFill>
                  <a:srgbClr val="FF0000"/>
                </a:solidFill>
                <a:latin typeface="Aptos" panose="020B0004020202020204" pitchFamily="34" charset="0"/>
                <a:sym typeface="+mn-ea"/>
              </a:rPr>
              <a:t>2.SQL injection</a:t>
            </a:r>
            <a:endParaRPr lang="en-IN" sz="2595" b="1" dirty="0">
              <a:solidFill>
                <a:srgbClr val="FF0000"/>
              </a:solidFill>
              <a:latin typeface="Aptos" panose="020B0004020202020204" pitchFamily="34" charset="0"/>
            </a:endParaRPr>
          </a:p>
          <a:p>
            <a:pPr>
              <a:lnSpc>
                <a:spcPct val="150000"/>
              </a:lnSpc>
            </a:pPr>
            <a:r>
              <a:rPr lang="en-IN" sz="2595" b="1" dirty="0">
                <a:solidFill>
                  <a:srgbClr val="FF0000"/>
                </a:solidFill>
                <a:latin typeface="Aptos" panose="020B0004020202020204" pitchFamily="34" charset="0"/>
                <a:sym typeface="+mn-ea"/>
              </a:rPr>
              <a:t>3. </a:t>
            </a:r>
            <a:r>
              <a:rPr lang="en-IN" sz="2595" b="1" dirty="0" err="1">
                <a:solidFill>
                  <a:srgbClr val="FF0000"/>
                </a:solidFill>
                <a:latin typeface="Aptos" panose="020B0004020202020204" pitchFamily="34" charset="0"/>
                <a:sym typeface="+mn-ea"/>
              </a:rPr>
              <a:t>Bcrypt</a:t>
            </a:r>
            <a:r>
              <a:rPr lang="en-IN" sz="2595" b="1" dirty="0">
                <a:solidFill>
                  <a:srgbClr val="FF0000"/>
                </a:solidFill>
                <a:latin typeface="Aptos" panose="020B0004020202020204" pitchFamily="34" charset="0"/>
                <a:sym typeface="+mn-ea"/>
              </a:rPr>
              <a:t> Encryption </a:t>
            </a:r>
            <a:endParaRPr lang="en-IN" sz="2595" b="1" dirty="0">
              <a:solidFill>
                <a:srgbClr val="FF0000"/>
              </a:solidFill>
              <a:latin typeface="Aptos" panose="020B0004020202020204" pitchFamily="34" charset="0"/>
            </a:endParaRPr>
          </a:p>
          <a:p>
            <a:endParaRPr lang="en-IN" sz="2595" b="1" dirty="0">
              <a:solidFill>
                <a:srgbClr val="FF0000"/>
              </a:solidFill>
              <a:latin typeface="Aptos" panose="020B00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solidFill>
                  <a:schemeClr val="accent6">
                    <a:lumMod val="75000"/>
                  </a:schemeClr>
                </a:solidFill>
              </a:rPr>
              <a:t>                                </a:t>
            </a:r>
            <a:r>
              <a:rPr lang="en-IN" b="1" i="1" u="sng" dirty="0">
                <a:solidFill>
                  <a:schemeClr val="accent1"/>
                </a:solidFill>
                <a:latin typeface="Algerian" panose="04020705040A02060702" charset="0"/>
                <a:cs typeface="Algerian" panose="04020705040A02060702" charset="0"/>
                <a:sym typeface="+mn-ea"/>
              </a:rPr>
              <a:t>Conclusion</a:t>
            </a:r>
            <a:endParaRPr lang="en-IN" altLang="en-IN" b="1" i="1" u="sng" dirty="0">
              <a:solidFill>
                <a:schemeClr val="accent1"/>
              </a:solidFill>
              <a:latin typeface="Algerian" panose="04020705040A02060702" charset="0"/>
              <a:cs typeface="Algerian" panose="04020705040A02060702" charset="0"/>
              <a:sym typeface="+mn-ea"/>
            </a:endParaRPr>
          </a:p>
        </p:txBody>
      </p:sp>
      <p:sp>
        <p:nvSpPr>
          <p:cNvPr id="3" name="Content Placeholder 2"/>
          <p:cNvSpPr>
            <a:spLocks noGrp="1"/>
          </p:cNvSpPr>
          <p:nvPr>
            <p:ph idx="1"/>
          </p:nvPr>
        </p:nvSpPr>
        <p:spPr/>
        <p:txBody>
          <a:bodyPr/>
          <a:lstStyle/>
          <a:p>
            <a:pPr marL="0" indent="0">
              <a:buNone/>
            </a:pPr>
            <a:r>
              <a:rPr lang="en-US" altLang="en-US" sz="2000" dirty="0">
                <a:solidFill>
                  <a:schemeClr val="accent6">
                    <a:lumMod val="75000"/>
                  </a:schemeClr>
                </a:solidFill>
              </a:rPr>
              <a:t>Tech Teckker is more than just a blog — it's a platform built to inform, educate, and inspire anyone with a passion for technology. From delivering the latest tech news and product reviews to simplifying complex concepts through tutorials and explainers, the blog aims to bridge the gap between innovation and understanding.</a:t>
            </a:r>
            <a:endParaRPr lang="en-US" altLang="en-US" sz="2000" dirty="0">
              <a:solidFill>
                <a:schemeClr val="accent6">
                  <a:lumMod val="75000"/>
                </a:schemeClr>
              </a:solidFill>
            </a:endParaRPr>
          </a:p>
          <a:p>
            <a:pPr marL="0" indent="0">
              <a:buNone/>
            </a:pPr>
            <a:endParaRPr lang="en-US" altLang="en-US" sz="2000" dirty="0">
              <a:solidFill>
                <a:schemeClr val="accent6">
                  <a:lumMod val="75000"/>
                </a:schemeClr>
              </a:solidFill>
            </a:endParaRPr>
          </a:p>
          <a:p>
            <a:pPr marL="0" indent="0">
              <a:buNone/>
            </a:pPr>
            <a:r>
              <a:rPr lang="en-US" altLang="en-US" sz="2000" dirty="0">
                <a:solidFill>
                  <a:schemeClr val="accent6">
                    <a:lumMod val="75000"/>
                  </a:schemeClr>
                </a:solidFill>
              </a:rPr>
              <a:t>With a user-friendly design, dynamic content strategy, and community-driven approach, Tech Teckker positions itself as a valuable resource for both beginners and tech-savvy users alike. By addressing common challenges and planning for future enhancements, the platform is well-prepared for long-term growth and engagement.</a:t>
            </a:r>
            <a:endParaRPr lang="en-US" altLang="en-US" sz="2000" dirty="0">
              <a:solidFill>
                <a:schemeClr val="accent6">
                  <a:lumMod val="75000"/>
                </a:schemeClr>
              </a:solidFill>
            </a:endParaRPr>
          </a:p>
          <a:p>
            <a:pPr marL="0" indent="0">
              <a:buNone/>
            </a:pPr>
            <a:endParaRPr lang="en-US" altLang="en-US" sz="2000" dirty="0">
              <a:solidFill>
                <a:schemeClr val="accent6">
                  <a:lumMod val="75000"/>
                </a:schemeClr>
              </a:solidFill>
            </a:endParaRPr>
          </a:p>
          <a:p>
            <a:pPr marL="0" indent="0">
              <a:buNone/>
            </a:pPr>
            <a:r>
              <a:rPr lang="en-US" altLang="en-US" sz="2000" dirty="0">
                <a:solidFill>
                  <a:schemeClr val="accent6">
                    <a:lumMod val="75000"/>
                  </a:schemeClr>
                </a:solidFill>
              </a:rPr>
              <a:t>As technology continues to evolve, Tech Teckker will adapt and expand, striving to be at the forefront of digital exploration and conversation. The journey is just beginning — and the future looks bright, byte by byte.</a:t>
            </a:r>
            <a:endParaRPr lang="en-US" altLang="en-US" sz="2000" dirty="0">
              <a:solidFill>
                <a:schemeClr val="accent6">
                  <a:lumMod val="75000"/>
                </a:schemeClr>
              </a:solidFill>
            </a:endParaRPr>
          </a:p>
          <a:p>
            <a:pPr marL="0" indent="0">
              <a:buNone/>
            </a:pPr>
            <a:endParaRPr lang="en-US" altLang="en-US" sz="2000" dirty="0">
              <a:solidFill>
                <a:schemeClr val="accent6">
                  <a:lumMod val="75000"/>
                </a:schemeClr>
              </a:solidFill>
            </a:endParaRPr>
          </a:p>
          <a:p>
            <a:pPr marL="0" indent="0">
              <a:buNone/>
            </a:pPr>
            <a:endParaRPr lang="en-US" altLang="en-US" sz="2000" dirty="0">
              <a:solidFill>
                <a:schemeClr val="accent6">
                  <a:lumMod val="7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nnovative-Thank-You-Wallpaper"/>
          <p:cNvPicPr>
            <a:picLocks noChangeAspect="1"/>
          </p:cNvPicPr>
          <p:nvPr/>
        </p:nvPicPr>
        <p:blipFill>
          <a:blip r:embed="rId1"/>
          <a:stretch>
            <a:fillRect/>
          </a:stretch>
        </p:blipFill>
        <p:spPr>
          <a:xfrm>
            <a:off x="0" y="129540"/>
            <a:ext cx="12192000" cy="67284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680" y="173990"/>
            <a:ext cx="5562600" cy="1000125"/>
          </a:xfrm>
        </p:spPr>
        <p:txBody>
          <a:bodyPr/>
          <a:lstStyle/>
          <a:p>
            <a:r>
              <a:rPr lang="en-IN" i="1" u="sng" dirty="0">
                <a:solidFill>
                  <a:schemeClr val="accent6">
                    <a:lumMod val="75000"/>
                  </a:schemeClr>
                </a:solidFill>
                <a:latin typeface="Algerian" panose="04020705040A02060702" charset="0"/>
                <a:cs typeface="Algerian" panose="04020705040A02060702" charset="0"/>
              </a:rPr>
              <a:t>O</a:t>
            </a:r>
            <a:r>
              <a:rPr lang="en-US" altLang="en-IN" i="1" u="sng" dirty="0">
                <a:solidFill>
                  <a:schemeClr val="accent6">
                    <a:lumMod val="75000"/>
                  </a:schemeClr>
                </a:solidFill>
                <a:latin typeface="Algerian" panose="04020705040A02060702" charset="0"/>
                <a:cs typeface="Algerian" panose="04020705040A02060702" charset="0"/>
              </a:rPr>
              <a:t>BJECT</a:t>
            </a:r>
            <a:r>
              <a:rPr lang="en-IN" i="1" u="sng" dirty="0">
                <a:solidFill>
                  <a:schemeClr val="accent6">
                    <a:lumMod val="75000"/>
                  </a:schemeClr>
                </a:solidFill>
                <a:latin typeface="Algerian" panose="04020705040A02060702" charset="0"/>
                <a:cs typeface="Algerian" panose="04020705040A02060702" charset="0"/>
              </a:rPr>
              <a:t> </a:t>
            </a:r>
            <a:r>
              <a:rPr lang="en-US" altLang="en-IN" i="1" u="sng" dirty="0">
                <a:solidFill>
                  <a:schemeClr val="accent6">
                    <a:lumMod val="75000"/>
                  </a:schemeClr>
                </a:solidFill>
                <a:latin typeface="Algerian" panose="04020705040A02060702" charset="0"/>
                <a:cs typeface="Algerian" panose="04020705040A02060702" charset="0"/>
              </a:rPr>
              <a:t>OF THE</a:t>
            </a:r>
            <a:r>
              <a:rPr lang="en-IN" i="1" u="sng" dirty="0">
                <a:solidFill>
                  <a:schemeClr val="accent6">
                    <a:lumMod val="75000"/>
                  </a:schemeClr>
                </a:solidFill>
                <a:latin typeface="Algerian" panose="04020705040A02060702" charset="0"/>
                <a:cs typeface="Algerian" panose="04020705040A02060702" charset="0"/>
              </a:rPr>
              <a:t> PROJECT</a:t>
            </a:r>
            <a:endParaRPr lang="en-IN" i="1" u="sng" dirty="0">
              <a:solidFill>
                <a:schemeClr val="accent6">
                  <a:lumMod val="75000"/>
                </a:schemeClr>
              </a:solidFill>
              <a:latin typeface="Algerian" panose="04020705040A02060702" charset="0"/>
              <a:cs typeface="Algerian" panose="04020705040A02060702" charset="0"/>
            </a:endParaRPr>
          </a:p>
        </p:txBody>
      </p:sp>
      <p:sp>
        <p:nvSpPr>
          <p:cNvPr id="3" name="Content Placeholder 2"/>
          <p:cNvSpPr>
            <a:spLocks noGrp="1"/>
          </p:cNvSpPr>
          <p:nvPr>
            <p:ph idx="1"/>
          </p:nvPr>
        </p:nvSpPr>
        <p:spPr>
          <a:xfrm>
            <a:off x="592455" y="1057275"/>
            <a:ext cx="10989945" cy="4911090"/>
          </a:xfrm>
        </p:spPr>
        <p:txBody>
          <a:bodyPr/>
          <a:lstStyle/>
          <a:p>
            <a:r>
              <a:rPr lang="en-US" altLang="en-US" sz="2000" dirty="0">
                <a:solidFill>
                  <a:schemeClr val="accent6">
                    <a:lumMod val="75000"/>
                  </a:schemeClr>
                </a:solidFill>
              </a:rPr>
              <a:t>The primary objective of Tech Teckker is to create a dynamic, informative, and user-friendly technology blog platform that serves as a one-stop destination for all things tech. The project aims to:</a:t>
            </a:r>
            <a:endParaRPr lang="en-US" altLang="en-US" sz="2000" dirty="0">
              <a:solidFill>
                <a:schemeClr val="accent6">
                  <a:lumMod val="75000"/>
                </a:schemeClr>
              </a:solidFill>
            </a:endParaRPr>
          </a:p>
          <a:p>
            <a:r>
              <a:rPr lang="en-US" altLang="en-US" sz="2000" b="1" u="sng" dirty="0">
                <a:solidFill>
                  <a:schemeClr val="accent6">
                    <a:lumMod val="75000"/>
                  </a:schemeClr>
                </a:solidFill>
              </a:rPr>
              <a:t>Educate and Inform</a:t>
            </a:r>
            <a:r>
              <a:rPr lang="en-US" altLang="en-US" sz="2000" dirty="0">
                <a:solidFill>
                  <a:schemeClr val="accent6">
                    <a:lumMod val="75000"/>
                  </a:schemeClr>
                </a:solidFill>
              </a:rPr>
              <a:t> – Provide up-to-date, accurate, and insightful content on the latest advancements in technology, including gadgets, software, hardware, AI, cybersecurity, and more.</a:t>
            </a:r>
            <a:endParaRPr lang="en-US" altLang="en-US" sz="2000" dirty="0">
              <a:solidFill>
                <a:schemeClr val="accent6">
                  <a:lumMod val="75000"/>
                </a:schemeClr>
              </a:solidFill>
            </a:endParaRPr>
          </a:p>
          <a:p>
            <a:r>
              <a:rPr lang="en-US" altLang="en-US" sz="2000" b="1" u="sng" dirty="0">
                <a:solidFill>
                  <a:schemeClr val="accent6">
                    <a:lumMod val="75000"/>
                  </a:schemeClr>
                </a:solidFill>
              </a:rPr>
              <a:t>Simplify Complex Tech</a:t>
            </a:r>
            <a:r>
              <a:rPr lang="en-US" altLang="en-US" sz="2000" dirty="0">
                <a:solidFill>
                  <a:schemeClr val="accent6">
                    <a:lumMod val="75000"/>
                  </a:schemeClr>
                </a:solidFill>
              </a:rPr>
              <a:t> – Break down technical topics into easy-to-understand articles and tutorials for a wide range of audiences — from beginners to advanced users.</a:t>
            </a:r>
            <a:endParaRPr lang="en-US" altLang="en-US" sz="2000" dirty="0">
              <a:solidFill>
                <a:schemeClr val="accent6">
                  <a:lumMod val="75000"/>
                </a:schemeClr>
              </a:solidFill>
            </a:endParaRPr>
          </a:p>
          <a:p>
            <a:r>
              <a:rPr lang="en-US" altLang="en-US" sz="2000" b="1" u="sng" dirty="0">
                <a:solidFill>
                  <a:schemeClr val="accent6">
                    <a:lumMod val="75000"/>
                  </a:schemeClr>
                </a:solidFill>
              </a:rPr>
              <a:t>Build a Tech-Savvy Community</a:t>
            </a:r>
            <a:r>
              <a:rPr lang="en-US" altLang="en-US" sz="2000" dirty="0">
                <a:solidFill>
                  <a:schemeClr val="accent6">
                    <a:lumMod val="75000"/>
                  </a:schemeClr>
                </a:solidFill>
              </a:rPr>
              <a:t> – Encourage discussion, sharing of knowledge, and collaboration among tech enthusiasts, professionals, and learners.</a:t>
            </a:r>
            <a:endParaRPr lang="en-US" altLang="en-US" sz="2000" dirty="0">
              <a:solidFill>
                <a:schemeClr val="accent6">
                  <a:lumMod val="75000"/>
                </a:schemeClr>
              </a:solidFill>
            </a:endParaRPr>
          </a:p>
          <a:p>
            <a:r>
              <a:rPr lang="en-US" altLang="en-US" sz="2000" b="1" u="sng" dirty="0">
                <a:solidFill>
                  <a:schemeClr val="accent6">
                    <a:lumMod val="75000"/>
                  </a:schemeClr>
                </a:solidFill>
              </a:rPr>
              <a:t>Stay Ahead of Trends</a:t>
            </a:r>
            <a:r>
              <a:rPr lang="en-US" altLang="en-US" sz="2000" dirty="0">
                <a:solidFill>
                  <a:schemeClr val="accent6">
                    <a:lumMod val="75000"/>
                  </a:schemeClr>
                </a:solidFill>
              </a:rPr>
              <a:t> – Deliver early insights and analysis on emerging technologies, helping readers understand the potential impact on industries and daily life.</a:t>
            </a:r>
            <a:endParaRPr lang="en-US" altLang="en-US" sz="2000" dirty="0">
              <a:solidFill>
                <a:schemeClr val="accent6">
                  <a:lumMod val="75000"/>
                </a:schemeClr>
              </a:solidFill>
            </a:endParaRPr>
          </a:p>
          <a:p>
            <a:r>
              <a:rPr lang="en-US" altLang="en-US" sz="2000" b="1" u="sng" dirty="0">
                <a:solidFill>
                  <a:schemeClr val="accent6">
                    <a:lumMod val="75000"/>
                  </a:schemeClr>
                </a:solidFill>
              </a:rPr>
              <a:t>Empower Decision-Making</a:t>
            </a:r>
            <a:r>
              <a:rPr lang="en-US" altLang="en-US" sz="2000" dirty="0">
                <a:solidFill>
                  <a:schemeClr val="accent6">
                    <a:lumMod val="75000"/>
                  </a:schemeClr>
                </a:solidFill>
              </a:rPr>
              <a:t> – Offer honest reviews, comparisons, and buying guides to help readers make informed tech-related decisions.</a:t>
            </a:r>
            <a:endParaRPr lang="en-US" altLang="en-US" sz="2000" dirty="0">
              <a:solidFill>
                <a:schemeClr val="accent6">
                  <a:lumMod val="75000"/>
                </a:schemeClr>
              </a:solidFill>
            </a:endParaRPr>
          </a:p>
          <a:p>
            <a:r>
              <a:rPr lang="en-US" altLang="en-US" sz="2000" b="1" u="sng" dirty="0">
                <a:solidFill>
                  <a:schemeClr val="accent6">
                    <a:lumMod val="75000"/>
                  </a:schemeClr>
                </a:solidFill>
              </a:rPr>
              <a:t>Encourage Innovation and Curiosity</a:t>
            </a:r>
            <a:r>
              <a:rPr lang="en-US" altLang="en-US" sz="2000" dirty="0">
                <a:solidFill>
                  <a:schemeClr val="accent6">
                    <a:lumMod val="75000"/>
                  </a:schemeClr>
                </a:solidFill>
              </a:rPr>
              <a:t> – Inspire readers to explore, experiment, and engage with the rapidly evolving digital world.</a:t>
            </a:r>
            <a:endParaRPr lang="en-US" altLang="en-US" sz="2000" dirty="0">
              <a:solidFill>
                <a:schemeClr val="accent6">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4901" y="22860"/>
            <a:ext cx="7254073" cy="1325563"/>
          </a:xfrm>
        </p:spPr>
        <p:txBody>
          <a:bodyPr/>
          <a:lstStyle/>
          <a:p>
            <a:r>
              <a:rPr lang="en-US" altLang="en-IN" dirty="0">
                <a:solidFill>
                  <a:schemeClr val="accent6">
                    <a:lumMod val="75000"/>
                  </a:schemeClr>
                </a:solidFill>
              </a:rPr>
              <a:t>             </a:t>
            </a:r>
            <a:r>
              <a:rPr lang="en-IN" i="1" u="sng" dirty="0">
                <a:solidFill>
                  <a:schemeClr val="accent6">
                    <a:lumMod val="75000"/>
                  </a:schemeClr>
                </a:solidFill>
                <a:latin typeface="Algerian" panose="04020705040A02060702" charset="0"/>
                <a:cs typeface="Algerian" panose="04020705040A02060702" charset="0"/>
              </a:rPr>
              <a:t>Key features</a:t>
            </a:r>
            <a:endParaRPr lang="en-IN" i="1" u="sng" dirty="0">
              <a:solidFill>
                <a:schemeClr val="accent6">
                  <a:lumMod val="75000"/>
                </a:schemeClr>
              </a:solidFill>
              <a:latin typeface="Algerian" panose="04020705040A02060702" charset="0"/>
              <a:cs typeface="Algerian" panose="04020705040A02060702" charset="0"/>
            </a:endParaRPr>
          </a:p>
        </p:txBody>
      </p:sp>
      <p:sp>
        <p:nvSpPr>
          <p:cNvPr id="3" name="Content Placeholder 2"/>
          <p:cNvSpPr>
            <a:spLocks noGrp="1"/>
          </p:cNvSpPr>
          <p:nvPr>
            <p:ph idx="1"/>
          </p:nvPr>
        </p:nvSpPr>
        <p:spPr>
          <a:xfrm>
            <a:off x="416560" y="1348740"/>
            <a:ext cx="10515600" cy="4694555"/>
          </a:xfrm>
        </p:spPr>
        <p:txBody>
          <a:bodyPr>
            <a:noAutofit/>
          </a:bodyPr>
          <a:lstStyle/>
          <a:p>
            <a:pPr marL="0" indent="0">
              <a:buNone/>
            </a:pPr>
            <a:r>
              <a:rPr lang="en-US" altLang="en-US" sz="1800" dirty="0">
                <a:solidFill>
                  <a:schemeClr val="accent6"/>
                </a:solidFill>
              </a:rPr>
              <a:t>1. Clean &amp; Responsive Design</a:t>
            </a:r>
            <a:endParaRPr lang="en-US" altLang="en-US" sz="1800" dirty="0">
              <a:solidFill>
                <a:schemeClr val="accent6"/>
              </a:solidFill>
            </a:endParaRPr>
          </a:p>
          <a:p>
            <a:r>
              <a:rPr lang="en-US" altLang="en-US" sz="1800" dirty="0">
                <a:solidFill>
                  <a:schemeClr val="accent6"/>
                </a:solidFill>
              </a:rPr>
              <a:t>A modern, mobile-friendly layout that ensures smooth user experience across all devices — desktops, tablets, and smartphones.</a:t>
            </a:r>
            <a:endParaRPr lang="en-US" altLang="en-US" sz="1800" dirty="0">
              <a:solidFill>
                <a:schemeClr val="accent6"/>
              </a:solidFill>
            </a:endParaRPr>
          </a:p>
          <a:p>
            <a:pPr marL="0" indent="0">
              <a:buNone/>
            </a:pPr>
            <a:r>
              <a:rPr lang="en-US" altLang="en-US" sz="1800" dirty="0">
                <a:solidFill>
                  <a:schemeClr val="accent6"/>
                </a:solidFill>
              </a:rPr>
              <a:t>2. Categorized Tech Content</a:t>
            </a:r>
            <a:endParaRPr lang="en-US" altLang="en-US" sz="1800" dirty="0">
              <a:solidFill>
                <a:schemeClr val="accent6"/>
              </a:solidFill>
            </a:endParaRPr>
          </a:p>
          <a:p>
            <a:r>
              <a:rPr lang="en-US" altLang="en-US" sz="1800" dirty="0">
                <a:solidFill>
                  <a:schemeClr val="accent6"/>
                </a:solidFill>
              </a:rPr>
              <a:t>Content is neatly organized into categories such as:</a:t>
            </a:r>
            <a:endParaRPr lang="en-US" altLang="en-US" sz="1800" dirty="0">
              <a:solidFill>
                <a:schemeClr val="accent6"/>
              </a:solidFill>
            </a:endParaRPr>
          </a:p>
          <a:p>
            <a:r>
              <a:rPr lang="en-US" altLang="en-US" sz="1800" dirty="0">
                <a:solidFill>
                  <a:schemeClr val="accent6"/>
                </a:solidFill>
              </a:rPr>
              <a:t>Gadgets &amp; Reviews</a:t>
            </a:r>
            <a:endParaRPr lang="en-US" altLang="en-US" sz="1800" dirty="0">
              <a:solidFill>
                <a:schemeClr val="accent6"/>
              </a:solidFill>
            </a:endParaRPr>
          </a:p>
          <a:p>
            <a:r>
              <a:rPr lang="en-US" altLang="en-US" sz="1800" dirty="0">
                <a:solidFill>
                  <a:schemeClr val="accent6"/>
                </a:solidFill>
              </a:rPr>
              <a:t>Software &amp; Apps</a:t>
            </a:r>
            <a:endParaRPr lang="en-US" altLang="en-US" sz="1800" dirty="0">
              <a:solidFill>
                <a:schemeClr val="accent6"/>
              </a:solidFill>
            </a:endParaRPr>
          </a:p>
          <a:p>
            <a:r>
              <a:rPr lang="en-US" altLang="en-US" sz="1800" dirty="0">
                <a:solidFill>
                  <a:schemeClr val="accent6"/>
                </a:solidFill>
              </a:rPr>
              <a:t>AI &amp; Machine Learning</a:t>
            </a:r>
            <a:endParaRPr lang="en-US" altLang="en-US" sz="1800" dirty="0">
              <a:solidFill>
                <a:schemeClr val="accent6"/>
              </a:solidFill>
            </a:endParaRPr>
          </a:p>
          <a:p>
            <a:r>
              <a:rPr lang="en-US" altLang="en-US" sz="1800" dirty="0">
                <a:solidFill>
                  <a:schemeClr val="accent6"/>
                </a:solidFill>
              </a:rPr>
              <a:t>Cybersecurity</a:t>
            </a:r>
            <a:endParaRPr lang="en-US" altLang="en-US" sz="1800" dirty="0">
              <a:solidFill>
                <a:schemeClr val="accent6"/>
              </a:solidFill>
            </a:endParaRPr>
          </a:p>
          <a:p>
            <a:r>
              <a:rPr lang="en-US" altLang="en-US" sz="1800" dirty="0">
                <a:solidFill>
                  <a:schemeClr val="accent6"/>
                </a:solidFill>
              </a:rPr>
              <a:t>Tech News &amp; Trends</a:t>
            </a:r>
            <a:endParaRPr lang="en-US" altLang="en-US" sz="1800" dirty="0">
              <a:solidFill>
                <a:schemeClr val="accent6"/>
              </a:solidFill>
            </a:endParaRPr>
          </a:p>
          <a:p>
            <a:r>
              <a:rPr lang="en-US" altLang="en-US" sz="1800" dirty="0">
                <a:solidFill>
                  <a:schemeClr val="accent6"/>
                </a:solidFill>
              </a:rPr>
              <a:t>Tutorials &amp; How-Tos</a:t>
            </a:r>
            <a:endParaRPr lang="en-US" altLang="en-US" sz="1800" dirty="0">
              <a:solidFill>
                <a:schemeClr val="accent6"/>
              </a:solidFill>
            </a:endParaRPr>
          </a:p>
          <a:p>
            <a:pPr marL="0" indent="0">
              <a:buNone/>
            </a:pPr>
            <a:r>
              <a:rPr lang="en-US" altLang="en-US" sz="1800" dirty="0">
                <a:solidFill>
                  <a:schemeClr val="accent6"/>
                </a:solidFill>
              </a:rPr>
              <a:t>3. Search &amp; Filter Options</a:t>
            </a:r>
            <a:endParaRPr lang="en-US" altLang="en-US" sz="1800" dirty="0">
              <a:solidFill>
                <a:schemeClr val="accent6"/>
              </a:solidFill>
            </a:endParaRPr>
          </a:p>
          <a:p>
            <a:r>
              <a:rPr lang="en-US" altLang="en-US" sz="1800" dirty="0">
                <a:solidFill>
                  <a:schemeClr val="accent6"/>
                </a:solidFill>
              </a:rPr>
              <a:t>Advanced search functionality and tag-based filtering make it easy for users to find exactly what they're looking for.</a:t>
            </a:r>
            <a:endParaRPr lang="en-US" altLang="en-US" sz="1800" dirty="0">
              <a:solidFill>
                <a:schemeClr val="accent6"/>
              </a:solidFill>
            </a:endParaRPr>
          </a:p>
          <a:p>
            <a:pPr marL="0" indent="0">
              <a:buNone/>
            </a:pPr>
            <a:endParaRPr lang="en-US" altLang="en-US" sz="1800" dirty="0">
              <a:solidFill>
                <a:schemeClr val="accent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612775"/>
            <a:ext cx="10972800" cy="4953000"/>
          </a:xfrm>
        </p:spPr>
        <p:txBody>
          <a:bodyPr/>
          <a:p>
            <a:pPr marL="0" indent="0">
              <a:buNone/>
            </a:pPr>
            <a:r>
              <a:rPr lang="en-US" altLang="en-US" sz="1800" dirty="0">
                <a:solidFill>
                  <a:schemeClr val="accent6"/>
                </a:solidFill>
                <a:sym typeface="+mn-ea"/>
              </a:rPr>
              <a:t>4. Weekly Tech Roundups </a:t>
            </a:r>
            <a:endParaRPr lang="en-US" altLang="en-US" sz="1800" dirty="0">
              <a:solidFill>
                <a:schemeClr val="accent6"/>
              </a:solidFill>
            </a:endParaRPr>
          </a:p>
          <a:p>
            <a:r>
              <a:rPr lang="en-US" altLang="en-US" sz="1800" dirty="0">
                <a:solidFill>
                  <a:schemeClr val="accent6"/>
                </a:solidFill>
                <a:sym typeface="+mn-ea"/>
              </a:rPr>
              <a:t>A curated weekly digest highlighting the most important tech news, product launches, and industry updates.</a:t>
            </a:r>
            <a:endParaRPr lang="en-US" altLang="en-US" sz="1800" dirty="0">
              <a:solidFill>
                <a:schemeClr val="accent6"/>
              </a:solidFill>
            </a:endParaRPr>
          </a:p>
          <a:p>
            <a:pPr marL="0" indent="0">
              <a:buNone/>
            </a:pPr>
            <a:r>
              <a:rPr lang="en-US" altLang="en-US" sz="1800" dirty="0">
                <a:solidFill>
                  <a:schemeClr val="accent6"/>
                </a:solidFill>
                <a:sym typeface="+mn-ea"/>
              </a:rPr>
              <a:t>5. Comment &amp; Community Engagement</a:t>
            </a:r>
            <a:endParaRPr lang="en-US" altLang="en-US" sz="1800" dirty="0">
              <a:solidFill>
                <a:schemeClr val="accent6"/>
              </a:solidFill>
            </a:endParaRPr>
          </a:p>
          <a:p>
            <a:r>
              <a:rPr lang="en-US" altLang="en-US" sz="1800" dirty="0">
                <a:solidFill>
                  <a:schemeClr val="accent6"/>
                </a:solidFill>
                <a:sym typeface="+mn-ea"/>
              </a:rPr>
              <a:t>Users can share their thoughts, ask questions, and discuss topics through an intuitive comment section and community forums.</a:t>
            </a:r>
            <a:endParaRPr lang="en-US" altLang="en-US" sz="1800" dirty="0">
              <a:solidFill>
                <a:schemeClr val="accent6"/>
              </a:solidFill>
            </a:endParaRPr>
          </a:p>
          <a:p>
            <a:pPr marL="0" indent="0">
              <a:buNone/>
            </a:pPr>
            <a:r>
              <a:rPr lang="en-US" altLang="en-US" sz="1800" dirty="0">
                <a:solidFill>
                  <a:schemeClr val="accent6"/>
                </a:solidFill>
                <a:sym typeface="+mn-ea"/>
              </a:rPr>
              <a:t>6. Admin Dashboard (for blog owners)  </a:t>
            </a:r>
            <a:endParaRPr lang="en-US" altLang="en-US" sz="1800" dirty="0">
              <a:solidFill>
                <a:schemeClr val="accent6"/>
              </a:solidFill>
            </a:endParaRPr>
          </a:p>
          <a:p>
            <a:r>
              <a:rPr lang="en-US" altLang="en-US" sz="1800" dirty="0">
                <a:solidFill>
                  <a:schemeClr val="accent6"/>
                </a:solidFill>
                <a:sym typeface="+mn-ea"/>
              </a:rPr>
              <a:t>Backend panel to manage posts, categories, user comments, SEO settings, and performance analytics.</a:t>
            </a:r>
            <a:endParaRPr lang="en-US" altLang="en-US" sz="1800" dirty="0">
              <a:solidFill>
                <a:schemeClr val="accent6"/>
              </a:solidFill>
            </a:endParaRPr>
          </a:p>
          <a:p>
            <a:pPr marL="0" indent="0">
              <a:buNone/>
            </a:pPr>
            <a:r>
              <a:rPr lang="en-US" altLang="en-US" sz="1800" dirty="0">
                <a:solidFill>
                  <a:schemeClr val="accent6"/>
                </a:solidFill>
                <a:sym typeface="+mn-ea"/>
              </a:rPr>
              <a:t>7. SEO &amp; Performance Optimized</a:t>
            </a:r>
            <a:endParaRPr lang="en-US" altLang="en-US" sz="1800" dirty="0">
              <a:solidFill>
                <a:schemeClr val="accent6"/>
              </a:solidFill>
            </a:endParaRPr>
          </a:p>
          <a:p>
            <a:r>
              <a:rPr lang="en-US" altLang="en-US" sz="1800" dirty="0">
                <a:solidFill>
                  <a:schemeClr val="accent6"/>
                </a:solidFill>
                <a:sym typeface="+mn-ea"/>
              </a:rPr>
              <a:t>Built with best practices for fast loading times, search engine visibility, and smooth navigation.</a:t>
            </a:r>
            <a:endParaRPr lang="en-US" altLang="en-US" sz="1800" dirty="0">
              <a:solidFill>
                <a:schemeClr val="accent6"/>
              </a:solidFill>
            </a:endParaRPr>
          </a:p>
          <a:p>
            <a:pPr marL="0" indent="0">
              <a:buNone/>
            </a:pPr>
            <a:r>
              <a:rPr lang="en-US" altLang="en-US" sz="1800" dirty="0">
                <a:solidFill>
                  <a:schemeClr val="accent6"/>
                </a:solidFill>
                <a:sym typeface="+mn-ea"/>
              </a:rPr>
              <a:t>8. Newsletter Subscription</a:t>
            </a:r>
            <a:endParaRPr lang="en-US" altLang="en-US" sz="1800" dirty="0">
              <a:solidFill>
                <a:schemeClr val="accent6"/>
              </a:solidFill>
            </a:endParaRPr>
          </a:p>
          <a:p>
            <a:r>
              <a:rPr lang="en-US" altLang="en-US" sz="1800" dirty="0">
                <a:solidFill>
                  <a:schemeClr val="accent6"/>
                </a:solidFill>
                <a:sym typeface="+mn-ea"/>
              </a:rPr>
              <a:t>Email capture and newsletter system for sending updates, exclusive content, and community announcements.</a:t>
            </a:r>
            <a:endParaRPr lang="en-US" altLang="en-US" sz="1800" dirty="0">
              <a:solidFill>
                <a:schemeClr val="accent6"/>
              </a:solidFill>
            </a:endParaRPr>
          </a:p>
          <a:p>
            <a:endParaRPr lang="en-US"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785" y="93980"/>
            <a:ext cx="5835650" cy="1325880"/>
          </a:xfrm>
        </p:spPr>
        <p:txBody>
          <a:bodyPr/>
          <a:lstStyle/>
          <a:p>
            <a:r>
              <a:rPr lang="en-IN" i="1" dirty="0">
                <a:solidFill>
                  <a:schemeClr val="accent6"/>
                </a:solidFill>
                <a:latin typeface="Algerian" panose="04020705040A02060702" charset="0"/>
                <a:cs typeface="Algerian" panose="04020705040A02060702" charset="0"/>
              </a:rPr>
              <a:t>SYSTEM REQUIREMENTS</a:t>
            </a:r>
            <a:endParaRPr lang="en-IN" i="1" dirty="0">
              <a:solidFill>
                <a:schemeClr val="accent6"/>
              </a:solidFill>
              <a:latin typeface="Algerian" panose="04020705040A02060702" charset="0"/>
              <a:cs typeface="Algerian" panose="04020705040A02060702" charset="0"/>
            </a:endParaRPr>
          </a:p>
        </p:txBody>
      </p:sp>
      <p:sp>
        <p:nvSpPr>
          <p:cNvPr id="3" name="Content Placeholder 2"/>
          <p:cNvSpPr>
            <a:spLocks noGrp="1"/>
          </p:cNvSpPr>
          <p:nvPr>
            <p:ph idx="1"/>
          </p:nvPr>
        </p:nvSpPr>
        <p:spPr>
          <a:xfrm>
            <a:off x="355879" y="1541462"/>
            <a:ext cx="10515600" cy="4351338"/>
          </a:xfrm>
        </p:spPr>
        <p:txBody>
          <a:bodyPr/>
          <a:lstStyle/>
          <a:p>
            <a:pPr marL="0" indent="0">
              <a:buNone/>
            </a:pPr>
            <a:r>
              <a:rPr lang="en-IN" sz="2800" b="1" u="sng" dirty="0">
                <a:solidFill>
                  <a:schemeClr val="accent6">
                    <a:lumMod val="75000"/>
                  </a:schemeClr>
                </a:solidFill>
                <a:latin typeface="Aptos" panose="020B0004020202020204" pitchFamily="34" charset="0"/>
                <a:cs typeface="Arial" panose="020B0604020202020204" pitchFamily="34" charset="0"/>
              </a:rPr>
              <a:t>Hardware Requirements </a:t>
            </a:r>
            <a:endParaRPr lang="en-IN" sz="2800" b="1" dirty="0">
              <a:solidFill>
                <a:schemeClr val="accent6">
                  <a:lumMod val="75000"/>
                </a:schemeClr>
              </a:solidFill>
              <a:latin typeface="Aptos" panose="020B0004020202020204" pitchFamily="34" charset="0"/>
              <a:cs typeface="Arial" panose="020B0604020202020204" pitchFamily="34" charset="0"/>
            </a:endParaRPr>
          </a:p>
          <a:p>
            <a:endParaRPr lang="en-IN" dirty="0">
              <a:solidFill>
                <a:schemeClr val="accent6">
                  <a:lumMod val="75000"/>
                </a:schemeClr>
              </a:solidFill>
              <a:latin typeface="Arial" panose="020B0604020202020204" pitchFamily="34" charset="0"/>
              <a:cs typeface="Arial" panose="020B0604020202020204" pitchFamily="34" charset="0"/>
            </a:endParaRPr>
          </a:p>
          <a:p>
            <a:r>
              <a:rPr lang="en-IN" sz="2800" b="1" u="sng" dirty="0">
                <a:solidFill>
                  <a:schemeClr val="accent6">
                    <a:lumMod val="75000"/>
                  </a:schemeClr>
                </a:solidFill>
                <a:latin typeface="Aptos" panose="020B0004020202020204" pitchFamily="34" charset="0"/>
                <a:cs typeface="Arial" panose="020B0604020202020204" pitchFamily="34" charset="0"/>
              </a:rPr>
              <a:t>Display</a:t>
            </a:r>
            <a:r>
              <a:rPr lang="en-IN" sz="2800" dirty="0">
                <a:solidFill>
                  <a:schemeClr val="accent6">
                    <a:lumMod val="75000"/>
                  </a:schemeClr>
                </a:solidFill>
                <a:latin typeface="Aptos" panose="020B0004020202020204" pitchFamily="34" charset="0"/>
                <a:cs typeface="Arial" panose="020B0604020202020204" pitchFamily="34" charset="0"/>
              </a:rPr>
              <a:t>: 1920x1080 resolution Monitor. </a:t>
            </a:r>
            <a:endParaRPr lang="en-IN" sz="2800" dirty="0">
              <a:solidFill>
                <a:schemeClr val="accent6">
                  <a:lumMod val="75000"/>
                </a:schemeClr>
              </a:solidFill>
              <a:latin typeface="Aptos" panose="020B0004020202020204" pitchFamily="34" charset="0"/>
              <a:cs typeface="Arial" panose="020B0604020202020204" pitchFamily="34" charset="0"/>
            </a:endParaRPr>
          </a:p>
          <a:p>
            <a:r>
              <a:rPr lang="en-IN" sz="2800" b="1" u="sng" dirty="0">
                <a:solidFill>
                  <a:schemeClr val="accent6">
                    <a:lumMod val="75000"/>
                  </a:schemeClr>
                </a:solidFill>
                <a:latin typeface="Aptos" panose="020B0004020202020204" pitchFamily="34" charset="0"/>
                <a:cs typeface="Arial" panose="020B0604020202020204" pitchFamily="34" charset="0"/>
              </a:rPr>
              <a:t>Processor</a:t>
            </a:r>
            <a:r>
              <a:rPr lang="en-IN" sz="2800" dirty="0">
                <a:solidFill>
                  <a:schemeClr val="accent6">
                    <a:lumMod val="75000"/>
                  </a:schemeClr>
                </a:solidFill>
                <a:latin typeface="Aptos" panose="020B0004020202020204" pitchFamily="34" charset="0"/>
                <a:cs typeface="Arial" panose="020B0604020202020204" pitchFamily="34" charset="0"/>
              </a:rPr>
              <a:t>: Intel Core i5 or higher. </a:t>
            </a:r>
            <a:endParaRPr lang="en-IN" sz="2800" dirty="0">
              <a:solidFill>
                <a:schemeClr val="accent6">
                  <a:lumMod val="75000"/>
                </a:schemeClr>
              </a:solidFill>
              <a:latin typeface="Aptos" panose="020B0004020202020204" pitchFamily="34" charset="0"/>
              <a:cs typeface="Arial" panose="020B0604020202020204" pitchFamily="34" charset="0"/>
            </a:endParaRPr>
          </a:p>
          <a:p>
            <a:r>
              <a:rPr lang="en-IN" sz="2800" b="1" u="sng" dirty="0">
                <a:solidFill>
                  <a:schemeClr val="accent6">
                    <a:lumMod val="75000"/>
                  </a:schemeClr>
                </a:solidFill>
                <a:latin typeface="Aptos" panose="020B0004020202020204" pitchFamily="34" charset="0"/>
                <a:cs typeface="Arial" panose="020B0604020202020204" pitchFamily="34" charset="0"/>
              </a:rPr>
              <a:t>Network</a:t>
            </a:r>
            <a:r>
              <a:rPr lang="en-IN" sz="2800" dirty="0">
                <a:solidFill>
                  <a:schemeClr val="accent6">
                    <a:lumMod val="75000"/>
                  </a:schemeClr>
                </a:solidFill>
                <a:latin typeface="Aptos" panose="020B0004020202020204" pitchFamily="34" charset="0"/>
                <a:cs typeface="Arial" panose="020B0604020202020204" pitchFamily="34" charset="0"/>
              </a:rPr>
              <a:t>: Internet connectivity or Wi-Fi. </a:t>
            </a:r>
            <a:endParaRPr lang="en-IN" sz="2800" dirty="0">
              <a:solidFill>
                <a:schemeClr val="accent6">
                  <a:lumMod val="75000"/>
                </a:schemeClr>
              </a:solidFill>
              <a:latin typeface="Aptos" panose="020B0004020202020204" pitchFamily="34" charset="0"/>
              <a:cs typeface="Arial" panose="020B0604020202020204" pitchFamily="34" charset="0"/>
            </a:endParaRPr>
          </a:p>
          <a:p>
            <a:r>
              <a:rPr lang="en-IN" sz="2800" b="1" u="sng" dirty="0">
                <a:solidFill>
                  <a:schemeClr val="accent6">
                    <a:lumMod val="75000"/>
                  </a:schemeClr>
                </a:solidFill>
                <a:latin typeface="Aptos" panose="020B0004020202020204" pitchFamily="34" charset="0"/>
                <a:cs typeface="Arial" panose="020B0604020202020204" pitchFamily="34" charset="0"/>
              </a:rPr>
              <a:t>Storage</a:t>
            </a:r>
            <a:r>
              <a:rPr lang="en-IN" sz="2800" dirty="0">
                <a:solidFill>
                  <a:schemeClr val="accent6">
                    <a:lumMod val="75000"/>
                  </a:schemeClr>
                </a:solidFill>
                <a:latin typeface="Aptos" panose="020B0004020202020204" pitchFamily="34" charset="0"/>
                <a:cs typeface="Arial" panose="020B0604020202020204" pitchFamily="34" charset="0"/>
              </a:rPr>
              <a:t>: At least 256GB SSD. </a:t>
            </a:r>
            <a:endParaRPr lang="en-IN" sz="2800" dirty="0">
              <a:solidFill>
                <a:schemeClr val="accent6">
                  <a:lumMod val="75000"/>
                </a:schemeClr>
              </a:solidFill>
              <a:latin typeface="Aptos" panose="020B0004020202020204" pitchFamily="34" charset="0"/>
              <a:cs typeface="Arial" panose="020B0604020202020204" pitchFamily="34" charset="0"/>
            </a:endParaRPr>
          </a:p>
          <a:p>
            <a:r>
              <a:rPr lang="en-IN" sz="2800" b="1" u="sng" dirty="0">
                <a:solidFill>
                  <a:schemeClr val="accent6">
                    <a:lumMod val="75000"/>
                  </a:schemeClr>
                </a:solidFill>
                <a:latin typeface="Aptos" panose="020B0004020202020204" pitchFamily="34" charset="0"/>
                <a:cs typeface="Arial" panose="020B0604020202020204" pitchFamily="34" charset="0"/>
              </a:rPr>
              <a:t>RAM</a:t>
            </a:r>
            <a:r>
              <a:rPr lang="en-IN" sz="2800" dirty="0">
                <a:solidFill>
                  <a:schemeClr val="accent6">
                    <a:lumMod val="75000"/>
                  </a:schemeClr>
                </a:solidFill>
                <a:latin typeface="Aptos" panose="020B0004020202020204" pitchFamily="34" charset="0"/>
                <a:cs typeface="Arial" panose="020B0604020202020204" pitchFamily="34" charset="0"/>
              </a:rPr>
              <a:t>: 8GB or higher. </a:t>
            </a:r>
            <a:endParaRPr lang="en-IN" sz="2800" dirty="0">
              <a:solidFill>
                <a:schemeClr val="accent6">
                  <a:lumMod val="75000"/>
                </a:schemeClr>
              </a:solidFill>
              <a:latin typeface="Aptos" panose="020B0004020202020204" pitchFamily="34" charset="0"/>
              <a:cs typeface="Arial" panose="020B0604020202020204" pitchFamily="34" charset="0"/>
            </a:endParaRPr>
          </a:p>
          <a:p>
            <a:endParaRPr lang="en-IN" dirty="0">
              <a:solidFill>
                <a:schemeClr val="accent6">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14" y="303747"/>
            <a:ext cx="6380704" cy="1325563"/>
          </a:xfrm>
        </p:spPr>
        <p:txBody>
          <a:bodyPr/>
          <a:lstStyle/>
          <a:p>
            <a:r>
              <a:rPr lang="en-IN" b="1" u="sng" dirty="0">
                <a:solidFill>
                  <a:schemeClr val="accent6">
                    <a:lumMod val="75000"/>
                  </a:schemeClr>
                </a:solidFill>
                <a:latin typeface="Aptos" panose="020B0004020202020204" pitchFamily="34" charset="0"/>
                <a:cs typeface="Arial" panose="020B0604020202020204" pitchFamily="34" charset="0"/>
              </a:rPr>
              <a:t> </a:t>
            </a:r>
            <a:br>
              <a:rPr lang="en-IN" dirty="0">
                <a:solidFill>
                  <a:schemeClr val="accent6">
                    <a:lumMod val="75000"/>
                  </a:schemeClr>
                </a:solidFill>
                <a:latin typeface="Aptos" panose="020B0004020202020204" pitchFamily="34" charset="0"/>
                <a:cs typeface="Arial" panose="020B0604020202020204" pitchFamily="34" charset="0"/>
              </a:rPr>
            </a:br>
            <a:endParaRPr lang="en-IN" dirty="0">
              <a:solidFill>
                <a:schemeClr val="accent6">
                  <a:lumMod val="75000"/>
                </a:schemeClr>
              </a:solidFill>
            </a:endParaRPr>
          </a:p>
        </p:txBody>
      </p:sp>
      <p:sp>
        <p:nvSpPr>
          <p:cNvPr id="3" name="Content Placeholder 2"/>
          <p:cNvSpPr>
            <a:spLocks noGrp="1"/>
          </p:cNvSpPr>
          <p:nvPr>
            <p:ph idx="1"/>
          </p:nvPr>
        </p:nvSpPr>
        <p:spPr/>
        <p:txBody>
          <a:bodyPr/>
          <a:lstStyle/>
          <a:p>
            <a:pPr marL="0" indent="0">
              <a:buNone/>
            </a:pPr>
            <a:endParaRPr lang="en-IN" dirty="0">
              <a:solidFill>
                <a:schemeClr val="accent6">
                  <a:lumMod val="75000"/>
                </a:schemeClr>
              </a:solidFill>
              <a:latin typeface="Aptos" panose="020B0004020202020204" pitchFamily="34" charset="0"/>
              <a:cs typeface="Arial" panose="020B0604020202020204" pitchFamily="34" charset="0"/>
            </a:endParaRPr>
          </a:p>
          <a:p>
            <a:pPr lvl="0"/>
            <a:endParaRPr lang="en-IN" sz="2800" dirty="0">
              <a:solidFill>
                <a:schemeClr val="accent6">
                  <a:lumMod val="75000"/>
                </a:schemeClr>
              </a:solidFill>
              <a:latin typeface="Arial" panose="020B0604020202020204" pitchFamily="34" charset="0"/>
              <a:cs typeface="Arial" panose="020B0604020202020204" pitchFamily="34" charset="0"/>
            </a:endParaRPr>
          </a:p>
          <a:p>
            <a:pPr lvl="0"/>
            <a:r>
              <a:rPr lang="en-IN" sz="2800" dirty="0">
                <a:solidFill>
                  <a:schemeClr val="accent6">
                    <a:lumMod val="75000"/>
                  </a:schemeClr>
                </a:solidFill>
                <a:latin typeface="Arial" panose="020B0604020202020204" pitchFamily="34" charset="0"/>
                <a:cs typeface="Arial" panose="020B0604020202020204" pitchFamily="34" charset="0"/>
              </a:rPr>
              <a:t>Visual Studio Code. </a:t>
            </a:r>
            <a:endParaRPr lang="en-IN" sz="2800" dirty="0">
              <a:solidFill>
                <a:schemeClr val="accent6">
                  <a:lumMod val="75000"/>
                </a:schemeClr>
              </a:solidFill>
              <a:latin typeface="Arial" panose="020B0604020202020204" pitchFamily="34" charset="0"/>
              <a:cs typeface="Arial" panose="020B0604020202020204" pitchFamily="34" charset="0"/>
            </a:endParaRPr>
          </a:p>
          <a:p>
            <a:pPr lvl="0"/>
            <a:r>
              <a:rPr lang="en-IN" sz="2800" dirty="0">
                <a:solidFill>
                  <a:schemeClr val="accent6">
                    <a:lumMod val="75000"/>
                  </a:schemeClr>
                </a:solidFill>
                <a:latin typeface="Arial" panose="020B0604020202020204" pitchFamily="34" charset="0"/>
                <a:cs typeface="Arial" panose="020B0604020202020204" pitchFamily="34" charset="0"/>
              </a:rPr>
              <a:t>Git</a:t>
            </a:r>
            <a:endParaRPr lang="en-IN" sz="2800" dirty="0">
              <a:solidFill>
                <a:schemeClr val="accent6">
                  <a:lumMod val="75000"/>
                </a:schemeClr>
              </a:solidFill>
              <a:latin typeface="Arial" panose="020B0604020202020204" pitchFamily="34" charset="0"/>
              <a:cs typeface="Arial" panose="020B0604020202020204" pitchFamily="34" charset="0"/>
            </a:endParaRPr>
          </a:p>
          <a:p>
            <a:pPr lvl="0"/>
            <a:r>
              <a:rPr lang="en-IN" sz="2800" dirty="0">
                <a:solidFill>
                  <a:schemeClr val="accent6">
                    <a:lumMod val="75000"/>
                  </a:schemeClr>
                </a:solidFill>
                <a:latin typeface="Arial" panose="020B0604020202020204" pitchFamily="34" charset="0"/>
                <a:cs typeface="Arial" panose="020B0604020202020204" pitchFamily="34" charset="0"/>
              </a:rPr>
              <a:t>My SQL</a:t>
            </a:r>
            <a:endParaRPr lang="en-IN" sz="2800" dirty="0">
              <a:solidFill>
                <a:schemeClr val="accent6">
                  <a:lumMod val="75000"/>
                </a:schemeClr>
              </a:solidFill>
              <a:latin typeface="Arial" panose="020B0604020202020204" pitchFamily="34" charset="0"/>
              <a:cs typeface="Arial" panose="020B0604020202020204" pitchFamily="34" charset="0"/>
            </a:endParaRPr>
          </a:p>
          <a:p>
            <a:pPr lvl="0"/>
            <a:r>
              <a:rPr lang="en-IN" sz="2800" dirty="0">
                <a:solidFill>
                  <a:schemeClr val="accent6">
                    <a:lumMod val="75000"/>
                  </a:schemeClr>
                </a:solidFill>
                <a:latin typeface="Arial" panose="020B0604020202020204" pitchFamily="34" charset="0"/>
                <a:cs typeface="Arial" panose="020B0604020202020204" pitchFamily="34" charset="0"/>
              </a:rPr>
              <a:t>XAMPP</a:t>
            </a:r>
            <a:endParaRPr lang="en-IN" sz="2800" dirty="0">
              <a:solidFill>
                <a:schemeClr val="accent6">
                  <a:lumMod val="75000"/>
                </a:schemeClr>
              </a:solidFill>
              <a:latin typeface="Arial" panose="020B0604020202020204" pitchFamily="34" charset="0"/>
              <a:cs typeface="Arial" panose="020B0604020202020204" pitchFamily="34" charset="0"/>
            </a:endParaRPr>
          </a:p>
          <a:p>
            <a:endParaRPr lang="en-IN" sz="2800" dirty="0">
              <a:solidFill>
                <a:schemeClr val="accent6">
                  <a:lumMod val="75000"/>
                </a:schemeClr>
              </a:solidFill>
              <a:latin typeface="Arial" panose="020B0604020202020204" pitchFamily="34" charset="0"/>
              <a:cs typeface="Arial" panose="020B0604020202020204" pitchFamily="34" charset="0"/>
            </a:endParaRPr>
          </a:p>
          <a:p>
            <a:endParaRPr lang="en-IN" dirty="0">
              <a:solidFill>
                <a:schemeClr val="accent6">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9867900" cy="582930"/>
          </a:xfrm>
        </p:spPr>
        <p:txBody>
          <a:bodyPr/>
          <a:lstStyle/>
          <a:p>
            <a:r>
              <a:rPr lang="en-US" altLang="en-IN" sz="4400" dirty="0">
                <a:solidFill>
                  <a:schemeClr val="accent6">
                    <a:lumMod val="75000"/>
                  </a:schemeClr>
                </a:solidFill>
                <a:latin typeface="Algerian" panose="04020705040A02060702" charset="0"/>
                <a:cs typeface="Algerian" panose="04020705040A02060702" charset="0"/>
              </a:rPr>
              <a:t>                </a:t>
            </a:r>
            <a:r>
              <a:rPr lang="en-IN" sz="4400" i="1" u="sng" dirty="0">
                <a:solidFill>
                  <a:schemeClr val="accent6">
                    <a:lumMod val="75000"/>
                  </a:schemeClr>
                </a:solidFill>
                <a:latin typeface="Algerian" panose="04020705040A02060702" charset="0"/>
                <a:cs typeface="Algerian" panose="04020705040A02060702" charset="0"/>
              </a:rPr>
              <a:t>TOOLS AND TECHNOLOGY</a:t>
            </a:r>
            <a:endParaRPr lang="en-IN" sz="4400" i="1" u="sng" dirty="0">
              <a:solidFill>
                <a:schemeClr val="accent6">
                  <a:lumMod val="75000"/>
                </a:schemeClr>
              </a:solidFill>
              <a:latin typeface="Algerian" panose="04020705040A02060702" charset="0"/>
              <a:cs typeface="Algerian" panose="04020705040A02060702" charset="0"/>
            </a:endParaRPr>
          </a:p>
        </p:txBody>
      </p:sp>
      <p:sp>
        <p:nvSpPr>
          <p:cNvPr id="3" name="Content Placeholder 2"/>
          <p:cNvSpPr>
            <a:spLocks noGrp="1"/>
          </p:cNvSpPr>
          <p:nvPr>
            <p:ph idx="1"/>
          </p:nvPr>
        </p:nvSpPr>
        <p:spPr/>
        <p:txBody>
          <a:bodyPr>
            <a:noAutofit/>
          </a:bodyPr>
          <a:lstStyle/>
          <a:p>
            <a:pPr marL="0" indent="0">
              <a:buNone/>
            </a:pPr>
            <a:r>
              <a:rPr lang="en-IN" sz="2000" dirty="0">
                <a:solidFill>
                  <a:schemeClr val="accent6">
                    <a:lumMod val="75000"/>
                  </a:schemeClr>
                </a:solidFill>
                <a:latin typeface="Aptos" panose="020B0004020202020204" pitchFamily="34" charset="0"/>
                <a:cs typeface="Arial" panose="020B0604020202020204" pitchFamily="34" charset="0"/>
              </a:rPr>
              <a:t>Graphical User Interface will be the preferred front-end interface to information display, since easy to use even for inexperienced users, it is attractive, provide shortcuts, and allows room for multitasking. </a:t>
            </a:r>
            <a:endParaRPr lang="en-IN" sz="2000" dirty="0">
              <a:solidFill>
                <a:schemeClr val="accent6">
                  <a:lumMod val="75000"/>
                </a:schemeClr>
              </a:solidFill>
              <a:latin typeface="Aptos" panose="020B0004020202020204" pitchFamily="34" charset="0"/>
              <a:cs typeface="Arial" panose="020B0604020202020204" pitchFamily="34" charset="0"/>
            </a:endParaRPr>
          </a:p>
          <a:p>
            <a:r>
              <a:rPr lang="en-IN" sz="2000" b="1" i="1" u="sng" dirty="0">
                <a:solidFill>
                  <a:schemeClr val="accent6">
                    <a:lumMod val="75000"/>
                  </a:schemeClr>
                </a:solidFill>
                <a:latin typeface="Arial" panose="020B0604020202020204" pitchFamily="34" charset="0"/>
                <a:cs typeface="Arial" panose="020B0604020202020204" pitchFamily="34" charset="0"/>
              </a:rPr>
              <a:t>HTML</a:t>
            </a:r>
            <a:r>
              <a:rPr lang="en-IN" sz="2000" i="1" u="sng" dirty="0">
                <a:solidFill>
                  <a:schemeClr val="accent6">
                    <a:lumMod val="75000"/>
                  </a:schemeClr>
                </a:solidFill>
                <a:latin typeface="Arial" panose="020B0604020202020204" pitchFamily="34" charset="0"/>
                <a:cs typeface="Arial" panose="020B0604020202020204" pitchFamily="34" charset="0"/>
              </a:rPr>
              <a:t> </a:t>
            </a:r>
            <a:endParaRPr lang="en-IN" sz="2000" dirty="0">
              <a:solidFill>
                <a:schemeClr val="accent6">
                  <a:lumMod val="75000"/>
                </a:schemeClr>
              </a:solidFill>
              <a:latin typeface="Arial" panose="020B0604020202020204" pitchFamily="34" charset="0"/>
              <a:cs typeface="Arial" panose="020B0604020202020204" pitchFamily="34" charset="0"/>
            </a:endParaRPr>
          </a:p>
          <a:p>
            <a:pPr marL="0" indent="0">
              <a:buNone/>
            </a:pPr>
            <a:r>
              <a:rPr lang="en-IN" sz="2000" dirty="0">
                <a:solidFill>
                  <a:schemeClr val="accent6">
                    <a:lumMod val="75000"/>
                  </a:schemeClr>
                </a:solidFill>
                <a:latin typeface="Aptos" panose="020B0004020202020204" pitchFamily="34" charset="0"/>
                <a:cs typeface="Arial" panose="020B0604020202020204" pitchFamily="34" charset="0"/>
              </a:rPr>
              <a:t>Hyper Text Mark-up Language is used for developing front-end Graphical user interface. It is standard language used for web pages. </a:t>
            </a:r>
            <a:endParaRPr lang="en-IN" sz="2000" dirty="0">
              <a:solidFill>
                <a:schemeClr val="accent6">
                  <a:lumMod val="75000"/>
                </a:schemeClr>
              </a:solidFill>
              <a:latin typeface="Aptos" panose="020B0004020202020204" pitchFamily="34" charset="0"/>
              <a:cs typeface="Arial" panose="020B0604020202020204" pitchFamily="34" charset="0"/>
            </a:endParaRPr>
          </a:p>
          <a:p>
            <a:endParaRPr lang="en-IN" sz="2000" b="1" i="1" u="sng" dirty="0">
              <a:solidFill>
                <a:schemeClr val="accent6">
                  <a:lumMod val="75000"/>
                </a:schemeClr>
              </a:solidFill>
              <a:latin typeface="Arial" panose="020B0604020202020204" pitchFamily="34" charset="0"/>
              <a:cs typeface="Arial" panose="020B0604020202020204" pitchFamily="34" charset="0"/>
            </a:endParaRPr>
          </a:p>
          <a:p>
            <a:r>
              <a:rPr lang="en-IN" sz="2000" b="1" i="1" u="sng" dirty="0">
                <a:solidFill>
                  <a:schemeClr val="accent6">
                    <a:lumMod val="75000"/>
                  </a:schemeClr>
                </a:solidFill>
                <a:latin typeface="Arial" panose="020B0604020202020204" pitchFamily="34" charset="0"/>
                <a:cs typeface="Arial" panose="020B0604020202020204" pitchFamily="34" charset="0"/>
              </a:rPr>
              <a:t>CSS </a:t>
            </a:r>
            <a:endParaRPr lang="en-IN" sz="2000" b="1" dirty="0">
              <a:solidFill>
                <a:schemeClr val="accent6">
                  <a:lumMod val="75000"/>
                </a:schemeClr>
              </a:solidFill>
              <a:latin typeface="Arial" panose="020B0604020202020204" pitchFamily="34" charset="0"/>
              <a:cs typeface="Arial" panose="020B0604020202020204" pitchFamily="34" charset="0"/>
            </a:endParaRPr>
          </a:p>
          <a:p>
            <a:pPr marL="0" indent="0">
              <a:buNone/>
            </a:pPr>
            <a:r>
              <a:rPr lang="en-IN" sz="2000" dirty="0">
                <a:solidFill>
                  <a:schemeClr val="accent6">
                    <a:lumMod val="75000"/>
                  </a:schemeClr>
                </a:solidFill>
                <a:latin typeface="Aptos" panose="020B0004020202020204" pitchFamily="34" charset="0"/>
                <a:cs typeface="Arial" panose="020B0604020202020204" pitchFamily="34" charset="0"/>
              </a:rPr>
              <a:t>Cascading style sheets are a style sheet language used to show a document or content written in mark-up language. </a:t>
            </a:r>
            <a:endParaRPr lang="en-IN" sz="2000" dirty="0">
              <a:solidFill>
                <a:schemeClr val="accent6">
                  <a:lumMod val="75000"/>
                </a:schemeClr>
              </a:solidFill>
              <a:latin typeface="Aptos" panose="020B0004020202020204" pitchFamily="34" charset="0"/>
              <a:cs typeface="Arial" panose="020B0604020202020204" pitchFamily="34" charset="0"/>
            </a:endParaRPr>
          </a:p>
          <a:p>
            <a:endParaRPr lang="en-IN" sz="2000" b="1" i="1" u="sng" dirty="0">
              <a:solidFill>
                <a:schemeClr val="accent6">
                  <a:lumMod val="75000"/>
                </a:schemeClr>
              </a:solidFill>
              <a:latin typeface="Arial" panose="020B0604020202020204" pitchFamily="34" charset="0"/>
              <a:cs typeface="Arial" panose="020B0604020202020204" pitchFamily="34" charset="0"/>
            </a:endParaRPr>
          </a:p>
          <a:p>
            <a:r>
              <a:rPr lang="en-IN" sz="2000" b="1" i="1" u="sng" dirty="0">
                <a:solidFill>
                  <a:schemeClr val="accent6">
                    <a:lumMod val="75000"/>
                  </a:schemeClr>
                </a:solidFill>
                <a:latin typeface="Arial" panose="020B0604020202020204" pitchFamily="34" charset="0"/>
                <a:cs typeface="Arial" panose="020B0604020202020204" pitchFamily="34" charset="0"/>
              </a:rPr>
              <a:t>SPRING BOOT</a:t>
            </a:r>
            <a:endParaRPr lang="en-IN" sz="2000" b="1" dirty="0">
              <a:solidFill>
                <a:schemeClr val="accent6">
                  <a:lumMod val="75000"/>
                </a:schemeClr>
              </a:solidFill>
              <a:latin typeface="Arial" panose="020B0604020202020204" pitchFamily="34" charset="0"/>
              <a:cs typeface="Arial" panose="020B0604020202020204" pitchFamily="34" charset="0"/>
            </a:endParaRPr>
          </a:p>
          <a:p>
            <a:pPr marL="0" indent="0">
              <a:buNone/>
            </a:pPr>
            <a:r>
              <a:rPr lang="en-IN" sz="2000" dirty="0">
                <a:solidFill>
                  <a:schemeClr val="accent6">
                    <a:lumMod val="75000"/>
                  </a:schemeClr>
                </a:solidFill>
                <a:latin typeface="Aptos" panose="020B0004020202020204" pitchFamily="34" charset="0"/>
                <a:cs typeface="Arial" panose="020B0604020202020204" pitchFamily="34" charset="0"/>
              </a:rPr>
              <a:t>Spring Boot is a Java framework that makes it easier to create and run Java applications. It simplifies the configuration and setup process, allowing developers to focus more on writing code for their applications.</a:t>
            </a:r>
            <a:endParaRPr lang="en-IN" sz="2000" dirty="0">
              <a:solidFill>
                <a:schemeClr val="accent6">
                  <a:lumMod val="75000"/>
                </a:schemeClr>
              </a:solidFill>
              <a:latin typeface="Aptos" panose="020B0004020202020204" pitchFamily="34" charset="0"/>
              <a:cs typeface="Arial" panose="020B0604020202020204" pitchFamily="34" charset="0"/>
            </a:endParaRPr>
          </a:p>
          <a:p>
            <a:endParaRPr lang="en-IN" sz="2000" dirty="0">
              <a:solidFill>
                <a:schemeClr val="accent6">
                  <a:lumMod val="75000"/>
                </a:schemeClr>
              </a:solidFill>
            </a:endParaRPr>
          </a:p>
          <a:p>
            <a:endParaRPr lang="en-IN" sz="1100" dirty="0">
              <a:solidFill>
                <a:schemeClr val="accent6">
                  <a:lumMod val="75000"/>
                </a:schemeClr>
              </a:solidFill>
            </a:endParaRPr>
          </a:p>
        </p:txBody>
      </p:sp>
    </p:spTree>
  </p:cSld>
  <p:clrMapOvr>
    <a:masterClrMapping/>
  </p:clrMapOvr>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12949</Words>
  <Application>WPS Slides</Application>
  <PresentationFormat>Widescreen</PresentationFormat>
  <Paragraphs>311</Paragraphs>
  <Slides>33</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Arial</vt:lpstr>
      <vt:lpstr>SimSun</vt:lpstr>
      <vt:lpstr>Wingdings</vt:lpstr>
      <vt:lpstr>Aptos</vt:lpstr>
      <vt:lpstr>Segoe UI</vt:lpstr>
      <vt:lpstr>Calibri Light</vt:lpstr>
      <vt:lpstr>Calibri</vt:lpstr>
      <vt:lpstr>Microsoft YaHei</vt:lpstr>
      <vt:lpstr>Arial Unicode MS</vt:lpstr>
      <vt:lpstr>Aparajita</vt:lpstr>
      <vt:lpstr>Algerian</vt:lpstr>
      <vt:lpstr>Arial</vt:lpstr>
      <vt:lpstr>Orange Waves</vt:lpstr>
      <vt:lpstr>Name:ANIKET SENAPATI</vt:lpstr>
      <vt:lpstr>Introduction to TECH TREKKER</vt:lpstr>
      <vt:lpstr>content</vt:lpstr>
      <vt:lpstr>Object of the PROJECT</vt:lpstr>
      <vt:lpstr>Key features</vt:lpstr>
      <vt:lpstr>PowerPoint 演示文稿</vt:lpstr>
      <vt:lpstr>SYSTEM REQUIREMENTS</vt:lpstr>
      <vt:lpstr>Software Requirements  </vt:lpstr>
      <vt:lpstr>TOOLS AND TECHNOLOGY</vt:lpstr>
      <vt:lpstr>.</vt:lpstr>
      <vt:lpstr>ER Diagram</vt:lpstr>
      <vt:lpstr>PowerPoint 演示文稿</vt:lpstr>
      <vt:lpstr>PowerPoint 演示文稿</vt:lpstr>
      <vt:lpstr>PowerPoint 演示文稿</vt:lpstr>
      <vt:lpstr>Landing Page</vt:lpstr>
      <vt:lpstr>Singup Page</vt:lpstr>
      <vt:lpstr>Log in Page</vt:lpstr>
      <vt:lpstr>Create Blog Page</vt:lpstr>
      <vt:lpstr>Home Page</vt:lpstr>
      <vt:lpstr>Fronted Page</vt:lpstr>
      <vt:lpstr>             Backend Page</vt:lpstr>
      <vt:lpstr>Database Page</vt:lpstr>
      <vt:lpstr>Benefits</vt:lpstr>
      <vt:lpstr>PowerPoint 演示文稿</vt:lpstr>
      <vt:lpstr>PowerPoint 演示文稿</vt:lpstr>
      <vt:lpstr>Future  Enhancement </vt:lpstr>
      <vt:lpstr>PowerPoint 演示文稿</vt:lpstr>
      <vt:lpstr>Challenges and Solution </vt:lpstr>
      <vt:lpstr>PowerPoint 演示文稿</vt:lpstr>
      <vt:lpstr>PowerPoint 演示文稿</vt:lpstr>
      <vt:lpstr>Security Features</vt:lpstr>
      <vt:lpstr>Conclusion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santoshbiswal14@gmail.com</dc:creator>
  <cp:lastModifiedBy>aniket senapati</cp:lastModifiedBy>
  <cp:revision>6</cp:revision>
  <dcterms:created xsi:type="dcterms:W3CDTF">2025-03-28T18:00:00Z</dcterms:created>
  <dcterms:modified xsi:type="dcterms:W3CDTF">2025-04-05T03:00:15Z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58645BC10C3B4631BCE54CA8E1B17438_12</vt:lpwstr>
  </property>
  <property fmtid="{D5CDD505-2E9C-101B-9397-08002B2CF9AE}" pid="3" name="KSOProductBuildVer">
    <vt:lpwstr>1033-12.2.0.20782</vt:lpwstr>
  </property>
</Properties>
</file>